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4"/>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Helvetica Neue"/>
      <p:regular r:id="rId57"/>
      <p:bold r:id="rId58"/>
      <p:italic r:id="rId59"/>
      <p:boldItalic r:id="rId60"/>
    </p:embeddedFont>
    <p:embeddedFont>
      <p:font typeface="Source Sans Pr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6F4894-E1CA-4359-BF4B-7A6282D82B9B}">
  <a:tblStyle styleId="{616F4894-E1CA-4359-BF4B-7A6282D82B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SansPro-bold.fntdata"/><Relationship Id="rId61" Type="http://schemas.openxmlformats.org/officeDocument/2006/relationships/font" Target="fonts/SourceSansPro-regular.fntdata"/><Relationship Id="rId20" Type="http://schemas.openxmlformats.org/officeDocument/2006/relationships/slide" Target="slides/slide13.xml"/><Relationship Id="rId64" Type="http://schemas.openxmlformats.org/officeDocument/2006/relationships/font" Target="fonts/SourceSansPro-boldItalic.fntdata"/><Relationship Id="rId63" Type="http://schemas.openxmlformats.org/officeDocument/2006/relationships/font" Target="fonts/SourceSansPr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HelveticaNeue-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HelveticaNeue-italic.fntdata"/><Relationship Id="rId14" Type="http://schemas.openxmlformats.org/officeDocument/2006/relationships/slide" Target="slides/slide7.xml"/><Relationship Id="rId58" Type="http://schemas.openxmlformats.org/officeDocument/2006/relationships/font" Target="fonts/HelveticaNeue-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167459c3c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67459c3c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b="1">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40944860d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40944860d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chemeClr val="dk1"/>
              </a:buClr>
              <a:buSzPts val="1400"/>
              <a:buChar char="●"/>
            </a:pPr>
            <a:r>
              <a:rPr b="1" lang="en">
                <a:solidFill>
                  <a:schemeClr val="dk1"/>
                </a:solidFill>
              </a:rPr>
              <a:t>Lead by: Eddie</a:t>
            </a:r>
            <a:endParaRPr sz="1200">
              <a:solidFill>
                <a:schemeClr val="dk1"/>
              </a:solidFill>
            </a:endParaRPr>
          </a:p>
          <a:p>
            <a:pPr indent="0" lvl="0" marL="0" rtl="0">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0bcd2491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0bcd2491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b="1" lang="en">
                <a:solidFill>
                  <a:schemeClr val="dk1"/>
                </a:solidFill>
              </a:rPr>
              <a:t>Lead by: Eddie</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40bcd249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40bcd249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Eddie</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rPr lang="en" sz="1200">
                <a:solidFill>
                  <a:srgbClr val="1C304A"/>
                </a:solidFill>
              </a:rPr>
              <a:t>Other points:</a:t>
            </a:r>
            <a:endParaRPr sz="1200">
              <a:solidFill>
                <a:srgbClr val="1C304A"/>
              </a:solidFill>
            </a:endParaRPr>
          </a:p>
          <a:p>
            <a:pPr indent="-304800" lvl="0" marL="457200" rtl="0">
              <a:spcBef>
                <a:spcPts val="0"/>
              </a:spcBef>
              <a:spcAft>
                <a:spcPts val="0"/>
              </a:spcAft>
              <a:buClr>
                <a:srgbClr val="1C304A"/>
              </a:buClr>
              <a:buSzPts val="1200"/>
              <a:buFont typeface="Arial"/>
              <a:buChar char="●"/>
            </a:pPr>
            <a:r>
              <a:rPr lang="en" sz="1200">
                <a:solidFill>
                  <a:srgbClr val="1C304A"/>
                </a:solidFill>
              </a:rPr>
              <a:t>Travelers are looking for calculators and other tools to estimate costs</a:t>
            </a:r>
            <a:endParaRPr sz="1200">
              <a:solidFill>
                <a:srgbClr val="1C304A"/>
              </a:solidFill>
            </a:endParaRPr>
          </a:p>
          <a:p>
            <a:pPr indent="-304800" lvl="0" marL="457200" rtl="0">
              <a:spcBef>
                <a:spcPts val="0"/>
              </a:spcBef>
              <a:spcAft>
                <a:spcPts val="0"/>
              </a:spcAft>
              <a:buClr>
                <a:srgbClr val="1C304A"/>
              </a:buClr>
              <a:buSzPts val="1200"/>
              <a:buFont typeface="Arial"/>
              <a:buChar char="●"/>
            </a:pPr>
            <a:r>
              <a:rPr lang="en" sz="1200">
                <a:solidFill>
                  <a:srgbClr val="1C304A"/>
                </a:solidFill>
              </a:rPr>
              <a:t>Travelers</a:t>
            </a:r>
            <a:r>
              <a:rPr lang="en" sz="1200">
                <a:solidFill>
                  <a:srgbClr val="1C304A"/>
                </a:solidFill>
              </a:rPr>
              <a:t> and administrators want to to quickly find policy and updates</a:t>
            </a:r>
            <a:endParaRPr sz="1200">
              <a:solidFill>
                <a:srgbClr val="1C304A"/>
              </a:solidFill>
            </a:endParaRPr>
          </a:p>
          <a:p>
            <a:pPr indent="-304800" lvl="0" marL="457200" rtl="0">
              <a:spcBef>
                <a:spcPts val="0"/>
              </a:spcBef>
              <a:spcAft>
                <a:spcPts val="0"/>
              </a:spcAft>
              <a:buClr>
                <a:srgbClr val="1C304A"/>
              </a:buClr>
              <a:buSzPts val="1200"/>
              <a:buFont typeface="Arial"/>
              <a:buChar char="●"/>
            </a:pPr>
            <a:r>
              <a:rPr lang="en" sz="1200">
                <a:solidFill>
                  <a:srgbClr val="1C304A"/>
                </a:solidFill>
              </a:rPr>
              <a:t>Track site usage and create processes for continuous improvement</a:t>
            </a:r>
            <a:endParaRPr sz="1200">
              <a:solidFill>
                <a:srgbClr val="1C304A"/>
              </a:solidFill>
            </a:endParaRPr>
          </a:p>
          <a:p>
            <a:pPr indent="-304800" lvl="0" marL="457200" rtl="0">
              <a:spcBef>
                <a:spcPts val="0"/>
              </a:spcBef>
              <a:spcAft>
                <a:spcPts val="0"/>
              </a:spcAft>
              <a:buClr>
                <a:srgbClr val="1C304A"/>
              </a:buClr>
              <a:buSzPts val="1200"/>
              <a:buFont typeface="Arial"/>
              <a:buChar char="●"/>
            </a:pPr>
            <a:r>
              <a:rPr lang="en" sz="1200">
                <a:solidFill>
                  <a:srgbClr val="1C304A"/>
                </a:solidFill>
              </a:rPr>
              <a:t>Allow for committees to discuss and make decisions for changes in policy</a:t>
            </a:r>
            <a:endParaRPr sz="1200">
              <a:solidFill>
                <a:srgbClr val="1C304A"/>
              </a:solidFill>
            </a:endParaRPr>
          </a:p>
          <a:p>
            <a:pPr indent="-304800" lvl="0" marL="457200" rtl="0">
              <a:spcBef>
                <a:spcPts val="0"/>
              </a:spcBef>
              <a:spcAft>
                <a:spcPts val="0"/>
              </a:spcAft>
              <a:buClr>
                <a:srgbClr val="1C304A"/>
              </a:buClr>
              <a:buSzPts val="1200"/>
              <a:buFont typeface="Arial"/>
              <a:buChar char="●"/>
            </a:pPr>
            <a:r>
              <a:rPr lang="en" sz="1200">
                <a:solidFill>
                  <a:schemeClr val="dk1"/>
                </a:solidFill>
              </a:rPr>
              <a:t>Experienced users are used to the inefficient structures of the site</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40c1b4eb1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0c1b4eb1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None/>
            </a:pPr>
            <a:r>
              <a:t/>
            </a:r>
            <a:endParaRPr sz="1800">
              <a:solidFill>
                <a:srgbClr val="1C304A"/>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0c1b4eb1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0c1b4eb1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317500" lvl="0" marL="457200" marR="228600" rtl="0">
              <a:spcBef>
                <a:spcPts val="100"/>
              </a:spcBef>
              <a:spcAft>
                <a:spcPts val="0"/>
              </a:spcAft>
              <a:buClr>
                <a:schemeClr val="dk1"/>
              </a:buClr>
              <a:buSzPts val="1400"/>
              <a:buChar char="●"/>
            </a:pPr>
            <a:r>
              <a:rPr lang="en">
                <a:solidFill>
                  <a:schemeClr val="dk1"/>
                </a:solidFill>
              </a:rPr>
              <a:t>Some of you won’t be around till the end, so here is a brief overview of what we are proposing are our next steps</a:t>
            </a:r>
            <a:endParaRPr>
              <a:solidFill>
                <a:schemeClr val="dk1"/>
              </a:solidFill>
            </a:endParaRPr>
          </a:p>
          <a:p>
            <a:pPr indent="-317500" lvl="0" marL="457200" marR="228600" rtl="0">
              <a:spcBef>
                <a:spcPts val="0"/>
              </a:spcBef>
              <a:spcAft>
                <a:spcPts val="0"/>
              </a:spcAft>
              <a:buClr>
                <a:schemeClr val="dk1"/>
              </a:buClr>
              <a:buSzPts val="1400"/>
              <a:buChar char="●"/>
            </a:pPr>
            <a:r>
              <a:rPr lang="en">
                <a:solidFill>
                  <a:schemeClr val="dk1"/>
                </a:solidFill>
              </a:rPr>
              <a:t>What we want to start doing is laying the foundation for the next phase.</a:t>
            </a:r>
            <a:endParaRPr>
              <a:solidFill>
                <a:schemeClr val="dk1"/>
              </a:solidFill>
            </a:endParaRPr>
          </a:p>
          <a:p>
            <a:pPr indent="-317500" lvl="0" marL="457200" marR="228600" rtl="0">
              <a:spcBef>
                <a:spcPts val="0"/>
              </a:spcBef>
              <a:spcAft>
                <a:spcPts val="0"/>
              </a:spcAft>
              <a:buClr>
                <a:schemeClr val="dk1"/>
              </a:buClr>
              <a:buSzPts val="1400"/>
              <a:buChar char="●"/>
            </a:pPr>
            <a:r>
              <a:rPr lang="en">
                <a:solidFill>
                  <a:schemeClr val="dk1"/>
                </a:solidFill>
              </a:rPr>
              <a:t>Next we will review our process and progress</a:t>
            </a:r>
            <a:endParaRPr>
              <a:solidFill>
                <a:srgbClr val="181818"/>
              </a:solidFill>
              <a:latin typeface="Source Sans Pro"/>
              <a:ea typeface="Source Sans Pro"/>
              <a:cs typeface="Source Sans Pro"/>
              <a:sym typeface="Source Sans Pr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f10b92c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f10b92c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to hand off to Cordelia</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0bcd24914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0bcd24914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Reiterate that a lot of this is stuff that we already know.</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Partially that is because the first part of a path analysis is for us to start understanding your world</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Mostly this is about building a deeper understanding of the reality and testing the hypothesis that we laid out at the beginning.</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0a57e3c1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40a57e3c1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This is the top level of the global navigation of the DTMO website, which is to say this is the way you present your website structure to visitors.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0a57e3c1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0a57e3c1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Checking the analytics for 2018, of the 50 most-visited pages, only three of them are in the global navigation.</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And on average people visit 1.8 pages before leaving.</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In our case that isn’t a necessarily a bad thing. Unlike commercial sites, DTMO’s value isn’t based on eyeballs. For us, knowing where their attention is helps us figure out whether we are serving their needs rather than how well our business is doing.</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But to step back…</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0a57e3c1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0a57e3c1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nSpc>
                <a:spcPct val="115000"/>
              </a:lnSpc>
              <a:spcBef>
                <a:spcPts val="0"/>
              </a:spcBef>
              <a:spcAft>
                <a:spcPts val="0"/>
              </a:spcAft>
              <a:buNone/>
            </a:pPr>
            <a:r>
              <a:rPr lang="en">
                <a:solidFill>
                  <a:schemeClr val="dk1"/>
                </a:solidFill>
              </a:rPr>
              <a:t>High-level notes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87% of traffic goes to top 50 pages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81% to top 25</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66% to top 10</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Calculators account for over 36% of all page views and nearly 40% of all unique views.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Housing Calculator accounts for 24% of *all* traffic</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Per diem calculator accounts for 11%</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Home page only accounts for about 10% of all views and only 12% of all entrances (the page people come to when they come to our site)—which means that most people don’t come to the DTMO website via the home page</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This is part of a broader trend of how people use the web for most major websites, but also that is still extremely low which means that people do not find the home page useful.</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Types: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Calculators = calculators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Resources = pages that link to resources (such as calculators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Learning = educational materials, FAQs</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Do = TAC, DTS, &amp;c</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Help = Finding immediate support</a:t>
            </a:r>
            <a:endParaRPr>
              <a:solidFill>
                <a:schemeClr val="dk1"/>
              </a:solidFill>
            </a:endParaRPr>
          </a:p>
          <a:p>
            <a:pPr indent="-317500" lvl="0" marL="457200" rtl="0">
              <a:lnSpc>
                <a:spcPct val="115000"/>
              </a:lnSpc>
              <a:spcBef>
                <a:spcPts val="0"/>
              </a:spcBef>
              <a:spcAft>
                <a:spcPts val="0"/>
              </a:spcAft>
              <a:buClr>
                <a:schemeClr val="dk1"/>
              </a:buClr>
              <a:buSzPts val="1400"/>
              <a:buChar char="●"/>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278824fd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78824fd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Eddie</a:t>
            </a:r>
            <a:endParaRPr sz="1200"/>
          </a:p>
          <a:p>
            <a:pPr indent="0" lvl="0" marL="0" rtl="0">
              <a:spcBef>
                <a:spcPts val="0"/>
              </a:spcBef>
              <a:spcAft>
                <a:spcPts val="0"/>
              </a:spcAft>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0bcd24914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0bcd24914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 travel administrator we talked to told us that were using the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0a57e3c1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0a57e3c1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nSpc>
                <a:spcPct val="115000"/>
              </a:lnSpc>
              <a:spcBef>
                <a:spcPts val="0"/>
              </a:spcBef>
              <a:spcAft>
                <a:spcPts val="0"/>
              </a:spcAft>
              <a:buNone/>
            </a:pPr>
            <a:r>
              <a:rPr lang="en">
                <a:solidFill>
                  <a:schemeClr val="dk1"/>
                </a:solidFill>
              </a:rPr>
              <a:t>High-level notes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67% comes from search.</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28.4% directly</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5% from direct referrals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40a57e3c1e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40a57e3c1e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Cordelia</a:t>
            </a:r>
            <a:endParaRPr b="1">
              <a:solidFill>
                <a:schemeClr val="dk1"/>
              </a:solidFill>
            </a:endParaRPr>
          </a:p>
          <a:p>
            <a:pPr indent="0" lvl="0" marL="457200" rtl="0">
              <a:spcBef>
                <a:spcPts val="0"/>
              </a:spcBef>
              <a:spcAft>
                <a:spcPts val="0"/>
              </a:spcAft>
              <a:buNone/>
            </a:pPr>
            <a:r>
              <a:t/>
            </a:r>
            <a:endParaRPr/>
          </a:p>
          <a:p>
            <a:pPr indent="-317500" lvl="0" marL="457200" rtl="0">
              <a:spcBef>
                <a:spcPts val="0"/>
              </a:spcBef>
              <a:spcAft>
                <a:spcPts val="0"/>
              </a:spcAft>
              <a:buSzPts val="1400"/>
              <a:buChar char="●"/>
            </a:pPr>
            <a:r>
              <a:rPr lang="en"/>
              <a:t>Every travel administrator we talked to told us that the site is perfect and doesn’t need to change.</a:t>
            </a:r>
            <a:endParaRPr/>
          </a:p>
          <a:p>
            <a:pPr indent="-317500" lvl="0" marL="457200" rtl="0">
              <a:spcBef>
                <a:spcPts val="0"/>
              </a:spcBef>
              <a:spcAft>
                <a:spcPts val="0"/>
              </a:spcAft>
              <a:buSzPts val="1400"/>
              <a:buChar char="●"/>
            </a:pPr>
            <a:r>
              <a:rPr lang="en"/>
              <a:t>They said that they knew where everything was.</a:t>
            </a:r>
            <a:endParaRPr/>
          </a:p>
          <a:p>
            <a:pPr indent="-317500" lvl="0" marL="457200" rtl="0">
              <a:spcBef>
                <a:spcPts val="0"/>
              </a:spcBef>
              <a:spcAft>
                <a:spcPts val="0"/>
              </a:spcAft>
              <a:buSzPts val="1400"/>
              <a:buChar char="●"/>
            </a:pPr>
            <a:r>
              <a:rPr lang="en"/>
              <a:t>They also said they went to google to get the links to all the things they use.</a:t>
            </a:r>
            <a:endParaRPr/>
          </a:p>
          <a:p>
            <a:pPr indent="-317500" lvl="0" marL="457200" rtl="0">
              <a:spcBef>
                <a:spcPts val="0"/>
              </a:spcBef>
              <a:spcAft>
                <a:spcPts val="0"/>
              </a:spcAft>
              <a:buSzPts val="1400"/>
              <a:buChar char="●"/>
            </a:pPr>
            <a:r>
              <a:rPr lang="en"/>
              <a:t>And that basically matches our site analytics.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0a57e3c1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0a57e3c1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What we know</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Users are not using the site navigation to find what they need.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 lot of them are coming straight to the page they need.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If they come to the home page, it seems like they’re probably giving up—over 72% of the people who come to the home page leave without going to another page.</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A lot of the tools do not have google analytics on their results pages (which also open in new pages), so we do not have the full picture—a bit of this is inferring from time on page for particular tools.</a:t>
            </a:r>
            <a:endParaRPr>
              <a:solidFill>
                <a:schemeClr val="dk1"/>
              </a:solidFill>
            </a:endParaRPr>
          </a:p>
          <a:p>
            <a:pPr indent="-317500" lvl="0" marL="457200" rtl="0">
              <a:lnSpc>
                <a:spcPct val="115000"/>
              </a:lnSpc>
              <a:spcBef>
                <a:spcPts val="0"/>
              </a:spcBef>
              <a:spcAft>
                <a:spcPts val="0"/>
              </a:spcAft>
              <a:buClr>
                <a:schemeClr val="dk1"/>
              </a:buClr>
              <a:buSzPts val="1400"/>
              <a:buChar char="●"/>
            </a:pPr>
            <a:r>
              <a:t/>
            </a:r>
            <a:endParaRPr>
              <a:solidFill>
                <a:schemeClr val="dk1"/>
              </a:solidFill>
            </a:endParaRPr>
          </a:p>
          <a:p>
            <a:pPr indent="0" lvl="0" marL="457200" rtl="0">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0c1b4eb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0c1b4eb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Reassure people that these are common problems of old websites.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0bcd249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0bcd249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Most travelers are not our users.</a:t>
            </a:r>
            <a:endParaRPr/>
          </a:p>
          <a:p>
            <a:pPr indent="-317500" lvl="0" marL="457200" rtl="0">
              <a:spcBef>
                <a:spcPts val="0"/>
              </a:spcBef>
              <a:spcAft>
                <a:spcPts val="0"/>
              </a:spcAft>
              <a:buSzPts val="1400"/>
              <a:buChar char="●"/>
            </a:pPr>
            <a:r>
              <a:rPr lang="en"/>
              <a:t>Travelers</a:t>
            </a:r>
            <a:r>
              <a:rPr lang="en"/>
              <a:t> are our users only when something is off</a:t>
            </a:r>
            <a:endParaRPr/>
          </a:p>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40b8e0a1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40b8e0a1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40c1b4eb1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0c1b4eb1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0bcd24914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40bcd24914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The biggest theme we heard from travelers was they don’t really know about the travel regulations or particular resources from DTMO.</a:t>
            </a:r>
            <a:endParaRPr/>
          </a:p>
          <a:p>
            <a:pPr indent="0" lvl="0" marL="0" rtl="0">
              <a:spcBef>
                <a:spcPts val="0"/>
              </a:spcBef>
              <a:spcAft>
                <a:spcPts val="0"/>
              </a:spcAft>
              <a:buNone/>
            </a:pPr>
            <a:r>
              <a:t/>
            </a:r>
            <a:endParaRPr/>
          </a:p>
          <a:p>
            <a:pPr indent="0" lvl="0" marL="0" rtl="0">
              <a:spcBef>
                <a:spcPts val="0"/>
              </a:spcBef>
              <a:spcAft>
                <a:spcPts val="0"/>
              </a:spcAft>
              <a:buNone/>
            </a:pPr>
            <a:r>
              <a:rPr lang="en"/>
              <a:t>Two of them didn’t know anything about the Joint Travel Regulations and had never really looked at it. While they knew that regulations existed, and it governed the things they should be doing while traveling, they didn’t really know that those regulations mostly exist in a single document or that they could go find that regulation or why they would want to go use it.</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0bcd24914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0bcd24914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3f92a39305_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f92a39305_2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40bcd2491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0bcd2491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Cordelia</a:t>
            </a:r>
            <a:endParaRPr b="1">
              <a:solidFill>
                <a:schemeClr val="dk1"/>
              </a:solidFill>
            </a:endParaRPr>
          </a:p>
          <a:p>
            <a:pPr indent="0" lvl="0" marL="457200" rtl="0">
              <a:spcBef>
                <a:spcPts val="0"/>
              </a:spcBef>
              <a:spcAft>
                <a:spcPts val="0"/>
              </a:spcAft>
              <a:buNone/>
            </a:pPr>
            <a:r>
              <a:t/>
            </a:r>
            <a:endParaRPr/>
          </a:p>
          <a:p>
            <a:pPr indent="-317500" lvl="0" marL="457200" rtl="0">
              <a:spcBef>
                <a:spcPts val="0"/>
              </a:spcBef>
              <a:spcAft>
                <a:spcPts val="0"/>
              </a:spcAft>
              <a:buSzPts val="1400"/>
              <a:buChar char="●"/>
            </a:pPr>
            <a:r>
              <a:rPr lang="en"/>
              <a:t>The part where it breaks down is when the travel administrator isn’t able to provide support.</a:t>
            </a:r>
            <a:endParaRPr/>
          </a:p>
          <a:p>
            <a:pPr indent="-317500" lvl="1" marL="914400" rtl="0">
              <a:spcBef>
                <a:spcPts val="0"/>
              </a:spcBef>
              <a:spcAft>
                <a:spcPts val="0"/>
              </a:spcAft>
              <a:buSzPts val="1400"/>
              <a:buChar char="○"/>
            </a:pPr>
            <a:r>
              <a:rPr lang="en"/>
              <a:t>And sometimes they aren’t even available enough to push travelers to tier-2 support</a:t>
            </a:r>
            <a:endParaRPr/>
          </a:p>
          <a:p>
            <a:pPr indent="-317500" lvl="0" marL="457200" rtl="0">
              <a:spcBef>
                <a:spcPts val="0"/>
              </a:spcBef>
              <a:spcAft>
                <a:spcPts val="0"/>
              </a:spcAft>
              <a:buSzPts val="1400"/>
              <a:buChar char="●"/>
            </a:pPr>
            <a:r>
              <a:rPr lang="en"/>
              <a:t>This traveler mentioned having a problem with their voucher, and instead of going back to the administrator who is a contractor and where this work is part of the “other duties as assigned” part of their job description. So instead of going back to bother the administrator, they paid the </a:t>
            </a:r>
            <a:r>
              <a:rPr lang="en"/>
              <a:t>discrepancy</a:t>
            </a:r>
            <a:r>
              <a:rPr lang="en"/>
              <a:t> in their hotel lodging tax out of pocket.</a:t>
            </a:r>
            <a:endParaRPr/>
          </a:p>
          <a:p>
            <a:pPr indent="0" lvl="0" marL="0" rtl="0">
              <a:spcBef>
                <a:spcPts val="0"/>
              </a:spcBef>
              <a:spcAft>
                <a:spcPts val="0"/>
              </a:spcAft>
              <a:buNone/>
            </a:pPr>
            <a:r>
              <a:t/>
            </a:r>
            <a:endParaRPr/>
          </a:p>
          <a:p>
            <a:pPr indent="0" lvl="0" marL="0" rtl="0">
              <a:spcBef>
                <a:spcPts val="0"/>
              </a:spcBef>
              <a:spcAft>
                <a:spcPts val="0"/>
              </a:spcAft>
              <a:buNone/>
            </a:pPr>
            <a:r>
              <a:rPr lang="en"/>
              <a:t>And when I asked where they went to figure whether something was allowed, they didn’t know. They didn’t know there was a tier-2 support desk, or the TAC, nor did they know to go the JTR (or how to figure that out at all).</a:t>
            </a:r>
            <a:endParaRPr/>
          </a:p>
          <a:p>
            <a:pPr indent="0" lvl="0" marL="0" rtl="0">
              <a:spcBef>
                <a:spcPts val="0"/>
              </a:spcBef>
              <a:spcAft>
                <a:spcPts val="0"/>
              </a:spcAft>
              <a:buNone/>
            </a:pPr>
            <a:r>
              <a:t/>
            </a:r>
            <a:endParaRPr/>
          </a:p>
          <a:p>
            <a:pPr indent="0" lvl="0" marL="0" rtl="0">
              <a:spcBef>
                <a:spcPts val="0"/>
              </a:spcBef>
              <a:spcAft>
                <a:spcPts val="0"/>
              </a:spcAft>
              <a:buNone/>
            </a:pPr>
            <a:r>
              <a:rPr lang="en"/>
              <a:t>And for me, that was really eye opening because when we started, conversations around whether the TAC should take on more work or should we push people back down to tier 2 and 1 support, the more nuanced question might be:</a:t>
            </a:r>
            <a:endParaRPr/>
          </a:p>
          <a:p>
            <a:pPr indent="0" lvl="0" marL="0" rtl="0">
              <a:spcBef>
                <a:spcPts val="0"/>
              </a:spcBef>
              <a:spcAft>
                <a:spcPts val="0"/>
              </a:spcAft>
              <a:buNone/>
            </a:pPr>
            <a:r>
              <a:t/>
            </a:r>
            <a:endParaRPr/>
          </a:p>
          <a:p>
            <a:pPr indent="0" lvl="0" marL="0" rtl="0">
              <a:spcBef>
                <a:spcPts val="0"/>
              </a:spcBef>
              <a:spcAft>
                <a:spcPts val="0"/>
              </a:spcAft>
              <a:buNone/>
            </a:pPr>
            <a:r>
              <a:rPr lang="en"/>
              <a:t>How do we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0bcd24914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0bcd24914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0a57e3c1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40a57e3c1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Use the DTMO website every day.</a:t>
            </a:r>
            <a:endParaRPr sz="1400">
              <a:solidFill>
                <a:schemeClr val="dk1"/>
              </a:solidFill>
            </a:endParaRPr>
          </a:p>
          <a:p>
            <a:pPr indent="0" lvl="0" marL="0" rtl="0">
              <a:spcBef>
                <a:spcPts val="0"/>
              </a:spcBef>
              <a:spcAft>
                <a:spcPts val="0"/>
              </a:spcAft>
              <a:buNone/>
            </a:pPr>
            <a:r>
              <a:t/>
            </a:r>
            <a:endParaRPr sz="1400">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40bcd24914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40bcd24914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
              <a:t>Oftentimes it’s more effective to find and nurture communities that already exist than it is to grow a communications channel new one from scratch—and since people are already finding their own people, one of the most effective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40bcd24914_4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40bcd24914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Oftentimes it’s more effective to find and nurture communities that already exist than it is to grow a communications channel new one from scratch—and since people are already finding their own people, one of the most effective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0bcd24914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0bcd24914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The biggest theme we heard from travelers was they don’t really know about the travel regulations or particular resources from DTMO.</a:t>
            </a:r>
            <a:endParaRPr/>
          </a:p>
          <a:p>
            <a:pPr indent="0" lvl="0" marL="0" rtl="0">
              <a:spcBef>
                <a:spcPts val="0"/>
              </a:spcBef>
              <a:spcAft>
                <a:spcPts val="0"/>
              </a:spcAft>
              <a:buNone/>
            </a:pPr>
            <a:r>
              <a:t/>
            </a:r>
            <a:endParaRPr/>
          </a:p>
          <a:p>
            <a:pPr indent="0" lvl="0" marL="0" rtl="0">
              <a:spcBef>
                <a:spcPts val="0"/>
              </a:spcBef>
              <a:spcAft>
                <a:spcPts val="0"/>
              </a:spcAft>
              <a:buNone/>
            </a:pPr>
            <a:r>
              <a:rPr lang="en"/>
              <a:t>The really great travel administrators and support folks we talked to were not just using the resources DTMO provided (two mentioned *loving* the trifolds!), but also customizing them for their own needs and providing those resource to their travelers.</a:t>
            </a:r>
            <a:endParaRPr/>
          </a:p>
          <a:p>
            <a:pPr indent="0" lvl="0" marL="0" rtl="0">
              <a:spcBef>
                <a:spcPts val="0"/>
              </a:spcBef>
              <a:spcAft>
                <a:spcPts val="0"/>
              </a:spcAft>
              <a:buNone/>
            </a:pPr>
            <a:r>
              <a:t/>
            </a:r>
            <a:endParaRPr/>
          </a:p>
          <a:p>
            <a:pPr indent="0" lvl="0" marL="0" rtl="0">
              <a:spcBef>
                <a:spcPts val="0"/>
              </a:spcBef>
              <a:spcAft>
                <a:spcPts val="0"/>
              </a:spcAft>
              <a:buNone/>
            </a:pPr>
            <a:r>
              <a:rPr lang="en"/>
              <a:t>The less attentive administrators didn’t do many of those service type things. But it’s not because they’re not good at their job, but because they have so much else to do that they just aren’t able to stay on top of things.</a:t>
            </a:r>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40bcd24914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0bcd24914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The two major groups we have not had a chance to talk to yet are:</a:t>
            </a:r>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
              <a:t>Those planning or on non-TDY travel</a:t>
            </a:r>
            <a:endParaRPr/>
          </a:p>
          <a:p>
            <a:pPr indent="-317500" lvl="0" marL="457200" rtl="0">
              <a:spcBef>
                <a:spcPts val="0"/>
              </a:spcBef>
              <a:spcAft>
                <a:spcPts val="0"/>
              </a:spcAft>
              <a:buSzPts val="1400"/>
              <a:buChar char="●"/>
            </a:pPr>
            <a:r>
              <a:rPr lang="en"/>
              <a:t>Vendors and folks in the industry</a:t>
            </a:r>
            <a:endParaRPr/>
          </a:p>
          <a:p>
            <a:pPr indent="0" lvl="0" marL="0" rtl="0">
              <a:spcBef>
                <a:spcPts val="0"/>
              </a:spcBef>
              <a:spcAft>
                <a:spcPts val="0"/>
              </a:spcAft>
              <a:buNone/>
            </a:pPr>
            <a:r>
              <a:t/>
            </a:r>
            <a:endParaRPr/>
          </a:p>
          <a:p>
            <a:pPr indent="0" lvl="0" marL="0" rtl="0">
              <a:spcBef>
                <a:spcPts val="0"/>
              </a:spcBef>
              <a:spcAft>
                <a:spcPts val="0"/>
              </a:spcAft>
              <a:buNone/>
            </a:pPr>
            <a:r>
              <a:rPr lang="en"/>
              <a:t>For now it feels okay that we don’t concentrate on vendors because during our conversation with the hospitality team and the folks who run the rental car and other programs that it seems to be a relatively high-touch relationship with a very small group of people.</a:t>
            </a:r>
            <a:endParaRPr/>
          </a:p>
          <a:p>
            <a:pPr indent="0" lvl="0" marL="0" rtl="0">
              <a:spcBef>
                <a:spcPts val="0"/>
              </a:spcBef>
              <a:spcAft>
                <a:spcPts val="0"/>
              </a:spcAft>
              <a:buNone/>
            </a:pPr>
            <a:r>
              <a:t/>
            </a:r>
            <a:endParaRPr/>
          </a:p>
          <a:p>
            <a:pPr indent="0" lvl="0" marL="0" rtl="0">
              <a:spcBef>
                <a:spcPts val="0"/>
              </a:spcBef>
              <a:spcAft>
                <a:spcPts val="0"/>
              </a:spcAft>
              <a:buNone/>
            </a:pPr>
            <a:r>
              <a:rPr lang="en"/>
              <a:t>But for non-TDY travel, we totally do not know how big of a deal that should be. At this moment our intuition is that it’s okay that we’ve concentrated on TDY travelers because that is probably the most common use case. But we will want to build some understanding of what sort of support structures are for those travelers before having a strategic redesign of the DTMO’s website and tools.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40bcd24914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0bcd24914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In the long term, as websites move we will have to understand the needs of these users—and i have a ton of thoughts on tools for collaborative decision-making—but they do not seem as pressing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40944860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40944860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Cordelia</a:t>
            </a:r>
            <a:endParaRPr b="1">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Reiterate that a lot of this is stuff that we already know.</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Partially that is because the first part of a path analysis is for us to start understanding your world</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Mostly this is about building a deeper understanding of the reality and testing the hypothesis that we laid out at the beginning.</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0bcd2491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0bcd2491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Eddie</a:t>
            </a:r>
            <a:endParaRPr/>
          </a:p>
          <a:p>
            <a:pPr indent="0" lvl="0" marL="0" rtl="0">
              <a:spcBef>
                <a:spcPts val="0"/>
              </a:spcBef>
              <a:spcAft>
                <a:spcPts val="0"/>
              </a:spcAft>
              <a:buNone/>
            </a:pPr>
            <a:r>
              <a:t/>
            </a:r>
            <a:endParaRPr/>
          </a:p>
          <a:p>
            <a:pPr indent="0" lvl="0" marL="0" rtl="0">
              <a:spcBef>
                <a:spcPts val="0"/>
              </a:spcBef>
              <a:spcAft>
                <a:spcPts val="0"/>
              </a:spcAft>
              <a:buNone/>
            </a:pPr>
            <a:r>
              <a:rPr lang="en"/>
              <a:t>In a few of our conversations we heard that DTMO should service end travellers, or how much support should the TAC provide?</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0b8e0a1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0b8e0a1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0bcd2491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40bcd249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way information flows within this organization. It’s not comprehensive, but shows a bit of how we’re seeing things.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This is an opportunity to let us know if this map seems accurate to you and make adjustments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We see there are two focus areas, the Tier 1 support and JTR resource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0c1b4eb1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0c1b4eb1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Lead by: Eddie</a:t>
            </a:r>
            <a:endParaRPr>
              <a:solidFill>
                <a:schemeClr val="dk1"/>
              </a:solidFill>
            </a:endParaRPr>
          </a:p>
          <a:p>
            <a:pPr indent="0" lvl="0" marL="0" rtl="0">
              <a:spcBef>
                <a:spcPts val="0"/>
              </a:spcBef>
              <a:spcAft>
                <a:spcPts val="0"/>
              </a:spcAft>
              <a:buNone/>
            </a:pPr>
            <a:r>
              <a:t/>
            </a:r>
            <a:endParaRPr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40c1b4eb1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40c1b4eb1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40c1b4eb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0c1b4eb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0c1b4eb1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0c1b4eb1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a:t>
            </a:r>
            <a:endParaRPr b="1">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Regardless of what a herculean effort standardizing service-level policy is, the plan is that there are very minimal custom service-level business rules.</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16820157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6820157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and Cordelia</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Front this presentation we see how important the JTR is to a broad range of travel administrators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How it impacts travelers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How we can prioritize the content users want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How we need to align with other strategic initiatives that are in place since this will have an impact on them</a:t>
            </a:r>
            <a:endParaRPr>
              <a:solidFill>
                <a:schemeClr val="dk1"/>
              </a:solidFill>
            </a:endParaRPr>
          </a:p>
          <a:p>
            <a:pPr indent="0" lvl="0" marL="0" marR="228600" rtl="0">
              <a:spcBef>
                <a:spcPts val="100"/>
              </a:spcBef>
              <a:spcAft>
                <a:spcPts val="600"/>
              </a:spcAft>
              <a:buNone/>
            </a:pPr>
            <a:r>
              <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40c1b4eb1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40c1b4eb1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and Cordelia</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317500" lvl="0" marL="457200" rtl="0">
              <a:spcBef>
                <a:spcPts val="0"/>
              </a:spcBef>
              <a:spcAft>
                <a:spcPts val="0"/>
              </a:spcAft>
              <a:buSzPts val="1400"/>
              <a:buChar char="-"/>
            </a:pPr>
            <a:r>
              <a:rPr lang="en"/>
              <a:t>Discussion item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40c1b4eb1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40c1b4eb1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and Cordelia</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Discussion item</a:t>
            </a:r>
            <a:endParaRPr>
              <a:solidFill>
                <a:schemeClr val="dk1"/>
              </a:solidFill>
            </a:endParaRPr>
          </a:p>
          <a:p>
            <a:pPr indent="0" lvl="0" marL="0" rtl="0">
              <a:spcBef>
                <a:spcPts val="0"/>
              </a:spcBef>
              <a:spcAft>
                <a:spcPts val="0"/>
              </a:spcAft>
              <a:buNone/>
            </a:pPr>
            <a:r>
              <a:t/>
            </a: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40c1b4eb1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40c1b4eb1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 and Cordelia</a:t>
            </a:r>
            <a:endParaRPr>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Discussion item</a:t>
            </a:r>
            <a:endParaRPr>
              <a:solidFill>
                <a:schemeClr val="dk1"/>
              </a:solidFill>
            </a:endParaRPr>
          </a:p>
          <a:p>
            <a:pPr indent="0" lvl="0" marL="0" rtl="0">
              <a:spcBef>
                <a:spcPts val="0"/>
              </a:spcBef>
              <a:spcAft>
                <a:spcPts val="0"/>
              </a:spcAft>
              <a:buNone/>
            </a:pPr>
            <a:r>
              <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167459c3ce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67459c3ce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0944860d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0944860d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
              <a:t>First, lets zoom out a bit</a:t>
            </a:r>
            <a:endParaRPr/>
          </a:p>
          <a:p>
            <a:pPr indent="-317500" lvl="0" marL="457200" rtl="0">
              <a:spcBef>
                <a:spcPts val="0"/>
              </a:spcBef>
              <a:spcAft>
                <a:spcPts val="0"/>
              </a:spcAft>
              <a:buSzPts val="1400"/>
              <a:buChar char="●"/>
            </a:pPr>
            <a:r>
              <a:rPr lang="en"/>
              <a:t>In Path Analysis: We want to make sure we’re asking the right questions. We are thinking of running a few visual experiments, but the building happens in next phase.</a:t>
            </a:r>
            <a:endParaRPr/>
          </a:p>
          <a:p>
            <a:pPr indent="-317500" lvl="0" marL="457200" rtl="0">
              <a:spcBef>
                <a:spcPts val="0"/>
              </a:spcBef>
              <a:spcAft>
                <a:spcPts val="0"/>
              </a:spcAft>
              <a:buSzPts val="1400"/>
              <a:buChar char="●"/>
            </a:pPr>
            <a:r>
              <a:rPr lang="en"/>
              <a:t>In E&amp;I, we build enough to test in front of users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0b8e0a1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40b8e0a1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None/>
            </a:pPr>
            <a:r>
              <a:rPr lang="en"/>
              <a:t>First, let’s review what we aligned on at our kick off meeting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40bcd249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0bcd249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0bcd249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0bcd249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0b8e0a1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0b8e0a16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Lead by: Eddie</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0" Type="http://schemas.openxmlformats.org/officeDocument/2006/relationships/image" Target="../media/image29.png"/><Relationship Id="rId22" Type="http://schemas.openxmlformats.org/officeDocument/2006/relationships/image" Target="../media/image15.png"/><Relationship Id="rId21" Type="http://schemas.openxmlformats.org/officeDocument/2006/relationships/image" Target="../media/image22.png"/><Relationship Id="rId24" Type="http://schemas.openxmlformats.org/officeDocument/2006/relationships/image" Target="../media/image20.png"/><Relationship Id="rId23"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6.png"/><Relationship Id="rId26" Type="http://schemas.openxmlformats.org/officeDocument/2006/relationships/image" Target="../media/image19.png"/><Relationship Id="rId25" Type="http://schemas.openxmlformats.org/officeDocument/2006/relationships/image" Target="../media/image27.png"/><Relationship Id="rId28" Type="http://schemas.openxmlformats.org/officeDocument/2006/relationships/image" Target="../media/image31.png"/><Relationship Id="rId27" Type="http://schemas.openxmlformats.org/officeDocument/2006/relationships/image" Target="../media/image33.png"/><Relationship Id="rId5" Type="http://schemas.openxmlformats.org/officeDocument/2006/relationships/image" Target="../media/image3.png"/><Relationship Id="rId6" Type="http://schemas.openxmlformats.org/officeDocument/2006/relationships/image" Target="../media/image13.png"/><Relationship Id="rId29" Type="http://schemas.openxmlformats.org/officeDocument/2006/relationships/image" Target="../media/image32.png"/><Relationship Id="rId7" Type="http://schemas.openxmlformats.org/officeDocument/2006/relationships/image" Target="../media/image5.png"/><Relationship Id="rId8" Type="http://schemas.openxmlformats.org/officeDocument/2006/relationships/image" Target="../media/image9.png"/><Relationship Id="rId31" Type="http://schemas.openxmlformats.org/officeDocument/2006/relationships/image" Target="../media/image36.png"/><Relationship Id="rId30" Type="http://schemas.openxmlformats.org/officeDocument/2006/relationships/image" Target="../media/image38.png"/><Relationship Id="rId11" Type="http://schemas.openxmlformats.org/officeDocument/2006/relationships/image" Target="../media/image14.png"/><Relationship Id="rId33" Type="http://schemas.openxmlformats.org/officeDocument/2006/relationships/image" Target="../media/image26.png"/><Relationship Id="rId10" Type="http://schemas.openxmlformats.org/officeDocument/2006/relationships/image" Target="../media/image11.png"/><Relationship Id="rId32" Type="http://schemas.openxmlformats.org/officeDocument/2006/relationships/image" Target="../media/image28.png"/><Relationship Id="rId13" Type="http://schemas.openxmlformats.org/officeDocument/2006/relationships/image" Target="../media/image12.png"/><Relationship Id="rId35" Type="http://schemas.openxmlformats.org/officeDocument/2006/relationships/image" Target="../media/image40.png"/><Relationship Id="rId12" Type="http://schemas.openxmlformats.org/officeDocument/2006/relationships/image" Target="../media/image24.png"/><Relationship Id="rId34" Type="http://schemas.openxmlformats.org/officeDocument/2006/relationships/image" Target="../media/image37.png"/><Relationship Id="rId15" Type="http://schemas.openxmlformats.org/officeDocument/2006/relationships/image" Target="../media/image7.png"/><Relationship Id="rId37" Type="http://schemas.openxmlformats.org/officeDocument/2006/relationships/image" Target="../media/image39.png"/><Relationship Id="rId14" Type="http://schemas.openxmlformats.org/officeDocument/2006/relationships/image" Target="../media/image8.png"/><Relationship Id="rId36" Type="http://schemas.openxmlformats.org/officeDocument/2006/relationships/image" Target="../media/image35.png"/><Relationship Id="rId17" Type="http://schemas.openxmlformats.org/officeDocument/2006/relationships/image" Target="../media/image21.png"/><Relationship Id="rId39" Type="http://schemas.openxmlformats.org/officeDocument/2006/relationships/hyperlink" Target="https://picons.me/" TargetMode="External"/><Relationship Id="rId16" Type="http://schemas.openxmlformats.org/officeDocument/2006/relationships/image" Target="../media/image23.png"/><Relationship Id="rId38" Type="http://schemas.openxmlformats.org/officeDocument/2006/relationships/image" Target="../media/image41.png"/><Relationship Id="rId19" Type="http://schemas.openxmlformats.org/officeDocument/2006/relationships/image" Target="../media/image18.png"/><Relationship Id="rId18"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pages-staging.18f.gov/brand/#colors" TargetMode="External"/><Relationship Id="rId3" Type="http://schemas.openxmlformats.org/officeDocument/2006/relationships/image" Target="../media/image4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20" Type="http://schemas.openxmlformats.org/officeDocument/2006/relationships/image" Target="../media/image65.png"/><Relationship Id="rId22" Type="http://schemas.openxmlformats.org/officeDocument/2006/relationships/image" Target="../media/image56.png"/><Relationship Id="rId21" Type="http://schemas.openxmlformats.org/officeDocument/2006/relationships/image" Target="../media/image72.png"/><Relationship Id="rId24" Type="http://schemas.openxmlformats.org/officeDocument/2006/relationships/image" Target="../media/image59.png"/><Relationship Id="rId23" Type="http://schemas.openxmlformats.org/officeDocument/2006/relationships/image" Target="../media/image68.png"/><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7.png"/><Relationship Id="rId26" Type="http://schemas.openxmlformats.org/officeDocument/2006/relationships/image" Target="../media/image60.png"/><Relationship Id="rId25" Type="http://schemas.openxmlformats.org/officeDocument/2006/relationships/image" Target="../media/image75.png"/><Relationship Id="rId28" Type="http://schemas.openxmlformats.org/officeDocument/2006/relationships/image" Target="../media/image64.png"/><Relationship Id="rId27" Type="http://schemas.openxmlformats.org/officeDocument/2006/relationships/image" Target="../media/image80.png"/><Relationship Id="rId5" Type="http://schemas.openxmlformats.org/officeDocument/2006/relationships/image" Target="../media/image51.png"/><Relationship Id="rId6" Type="http://schemas.openxmlformats.org/officeDocument/2006/relationships/image" Target="../media/image54.png"/><Relationship Id="rId29" Type="http://schemas.openxmlformats.org/officeDocument/2006/relationships/image" Target="../media/image67.png"/><Relationship Id="rId7" Type="http://schemas.openxmlformats.org/officeDocument/2006/relationships/image" Target="../media/image48.png"/><Relationship Id="rId8" Type="http://schemas.openxmlformats.org/officeDocument/2006/relationships/image" Target="../media/image50.png"/><Relationship Id="rId31" Type="http://schemas.openxmlformats.org/officeDocument/2006/relationships/image" Target="../media/image70.png"/><Relationship Id="rId30" Type="http://schemas.openxmlformats.org/officeDocument/2006/relationships/image" Target="../media/image78.png"/><Relationship Id="rId11" Type="http://schemas.openxmlformats.org/officeDocument/2006/relationships/image" Target="../media/image52.png"/><Relationship Id="rId33" Type="http://schemas.openxmlformats.org/officeDocument/2006/relationships/image" Target="../media/image66.png"/><Relationship Id="rId10" Type="http://schemas.openxmlformats.org/officeDocument/2006/relationships/image" Target="../media/image58.png"/><Relationship Id="rId32" Type="http://schemas.openxmlformats.org/officeDocument/2006/relationships/image" Target="../media/image74.png"/><Relationship Id="rId13" Type="http://schemas.openxmlformats.org/officeDocument/2006/relationships/image" Target="../media/image61.png"/><Relationship Id="rId35" Type="http://schemas.openxmlformats.org/officeDocument/2006/relationships/image" Target="../media/image81.png"/><Relationship Id="rId12" Type="http://schemas.openxmlformats.org/officeDocument/2006/relationships/image" Target="../media/image49.png"/><Relationship Id="rId34" Type="http://schemas.openxmlformats.org/officeDocument/2006/relationships/image" Target="../media/image76.png"/><Relationship Id="rId15" Type="http://schemas.openxmlformats.org/officeDocument/2006/relationships/image" Target="../media/image62.png"/><Relationship Id="rId37" Type="http://schemas.openxmlformats.org/officeDocument/2006/relationships/image" Target="../media/image71.png"/><Relationship Id="rId14" Type="http://schemas.openxmlformats.org/officeDocument/2006/relationships/image" Target="../media/image63.png"/><Relationship Id="rId36" Type="http://schemas.openxmlformats.org/officeDocument/2006/relationships/image" Target="../media/image77.png"/><Relationship Id="rId17" Type="http://schemas.openxmlformats.org/officeDocument/2006/relationships/image" Target="../media/image55.png"/><Relationship Id="rId39" Type="http://schemas.openxmlformats.org/officeDocument/2006/relationships/hyperlink" Target="https://picons.me/" TargetMode="External"/><Relationship Id="rId16" Type="http://schemas.openxmlformats.org/officeDocument/2006/relationships/image" Target="../media/image53.png"/><Relationship Id="rId38" Type="http://schemas.openxmlformats.org/officeDocument/2006/relationships/image" Target="../media/image73.png"/><Relationship Id="rId19" Type="http://schemas.openxmlformats.org/officeDocument/2006/relationships/image" Target="../media/image57.png"/><Relationship Id="rId18" Type="http://schemas.openxmlformats.org/officeDocument/2006/relationships/image" Target="../media/image6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pages-staging.18f.gov/brand/#colors" TargetMode="External"/><Relationship Id="rId3"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s>
</file>

<file path=ppt/slideLayouts/_rels/slideLayout67.xml.rels><?xml version="1.0" encoding="UTF-8" standalone="yes"?><Relationships xmlns="http://schemas.openxmlformats.org/package/2006/relationships"><Relationship Id="rId20" Type="http://schemas.openxmlformats.org/officeDocument/2006/relationships/image" Target="../media/image115.png"/><Relationship Id="rId22" Type="http://schemas.openxmlformats.org/officeDocument/2006/relationships/image" Target="../media/image98.png"/><Relationship Id="rId21" Type="http://schemas.openxmlformats.org/officeDocument/2006/relationships/image" Target="../media/image103.png"/><Relationship Id="rId24" Type="http://schemas.openxmlformats.org/officeDocument/2006/relationships/image" Target="../media/image106.png"/><Relationship Id="rId23" Type="http://schemas.openxmlformats.org/officeDocument/2006/relationships/image" Target="../media/image109.png"/><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85.png"/><Relationship Id="rId4" Type="http://schemas.openxmlformats.org/officeDocument/2006/relationships/image" Target="../media/image105.png"/><Relationship Id="rId9" Type="http://schemas.openxmlformats.org/officeDocument/2006/relationships/image" Target="../media/image89.png"/><Relationship Id="rId26" Type="http://schemas.openxmlformats.org/officeDocument/2006/relationships/image" Target="../media/image122.png"/><Relationship Id="rId25" Type="http://schemas.openxmlformats.org/officeDocument/2006/relationships/image" Target="../media/image100.png"/><Relationship Id="rId28" Type="http://schemas.openxmlformats.org/officeDocument/2006/relationships/image" Target="../media/image102.png"/><Relationship Id="rId27" Type="http://schemas.openxmlformats.org/officeDocument/2006/relationships/image" Target="../media/image111.png"/><Relationship Id="rId5" Type="http://schemas.openxmlformats.org/officeDocument/2006/relationships/image" Target="../media/image86.png"/><Relationship Id="rId6" Type="http://schemas.openxmlformats.org/officeDocument/2006/relationships/image" Target="../media/image88.png"/><Relationship Id="rId29" Type="http://schemas.openxmlformats.org/officeDocument/2006/relationships/image" Target="../media/image104.png"/><Relationship Id="rId7" Type="http://schemas.openxmlformats.org/officeDocument/2006/relationships/image" Target="../media/image87.png"/><Relationship Id="rId8" Type="http://schemas.openxmlformats.org/officeDocument/2006/relationships/image" Target="../media/image93.png"/><Relationship Id="rId31" Type="http://schemas.openxmlformats.org/officeDocument/2006/relationships/image" Target="../media/image120.png"/><Relationship Id="rId30" Type="http://schemas.openxmlformats.org/officeDocument/2006/relationships/image" Target="../media/image108.png"/><Relationship Id="rId11" Type="http://schemas.openxmlformats.org/officeDocument/2006/relationships/image" Target="../media/image90.png"/><Relationship Id="rId33" Type="http://schemas.openxmlformats.org/officeDocument/2006/relationships/image" Target="../media/image110.png"/><Relationship Id="rId10" Type="http://schemas.openxmlformats.org/officeDocument/2006/relationships/image" Target="../media/image91.png"/><Relationship Id="rId32" Type="http://schemas.openxmlformats.org/officeDocument/2006/relationships/image" Target="../media/image107.png"/><Relationship Id="rId13" Type="http://schemas.openxmlformats.org/officeDocument/2006/relationships/image" Target="../media/image101.png"/><Relationship Id="rId35" Type="http://schemas.openxmlformats.org/officeDocument/2006/relationships/image" Target="../media/image116.png"/><Relationship Id="rId12" Type="http://schemas.openxmlformats.org/officeDocument/2006/relationships/image" Target="../media/image92.png"/><Relationship Id="rId34" Type="http://schemas.openxmlformats.org/officeDocument/2006/relationships/image" Target="../media/image112.png"/><Relationship Id="rId15" Type="http://schemas.openxmlformats.org/officeDocument/2006/relationships/image" Target="../media/image95.png"/><Relationship Id="rId37" Type="http://schemas.openxmlformats.org/officeDocument/2006/relationships/image" Target="../media/image114.png"/><Relationship Id="rId14" Type="http://schemas.openxmlformats.org/officeDocument/2006/relationships/image" Target="../media/image99.png"/><Relationship Id="rId36" Type="http://schemas.openxmlformats.org/officeDocument/2006/relationships/image" Target="../media/image113.png"/><Relationship Id="rId17" Type="http://schemas.openxmlformats.org/officeDocument/2006/relationships/image" Target="../media/image97.png"/><Relationship Id="rId39" Type="http://schemas.openxmlformats.org/officeDocument/2006/relationships/hyperlink" Target="https://picons.me/" TargetMode="External"/><Relationship Id="rId16" Type="http://schemas.openxmlformats.org/officeDocument/2006/relationships/image" Target="../media/image119.png"/><Relationship Id="rId38" Type="http://schemas.openxmlformats.org/officeDocument/2006/relationships/image" Target="../media/image117.png"/><Relationship Id="rId19" Type="http://schemas.openxmlformats.org/officeDocument/2006/relationships/image" Target="../media/image96.png"/><Relationship Id="rId18" Type="http://schemas.openxmlformats.org/officeDocument/2006/relationships/image" Target="../media/image9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pages-staging.18f.gov/brand/#colors" TargetMode="External"/><Relationship Id="rId3"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8450" y="525013"/>
            <a:ext cx="7386600" cy="1651800"/>
          </a:xfrm>
          <a:prstGeom prst="rect">
            <a:avLst/>
          </a:prstGeom>
        </p:spPr>
        <p:txBody>
          <a:bodyPr anchorCtr="0" anchor="t" bIns="91425" lIns="91425" spcFirstLastPara="1" rIns="91425" wrap="square" tIns="91425"/>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1" name="Google Shape;11;p2"/>
          <p:cNvSpPr txBox="1"/>
          <p:nvPr>
            <p:ph idx="1" type="subTitle"/>
          </p:nvPr>
        </p:nvSpPr>
        <p:spPr>
          <a:xfrm>
            <a:off x="735281" y="2270704"/>
            <a:ext cx="43893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2" name="Google Shape;12;p2"/>
          <p:cNvSpPr txBox="1"/>
          <p:nvPr>
            <p:ph idx="2" type="subTitle"/>
          </p:nvPr>
        </p:nvSpPr>
        <p:spPr>
          <a:xfrm>
            <a:off x="1190575" y="4444055"/>
            <a:ext cx="2736000" cy="261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3" name="Google Shape;13;p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49" name="Shape 49"/>
        <p:cNvGrpSpPr/>
        <p:nvPr/>
      </p:nvGrpSpPr>
      <p:grpSpPr>
        <a:xfrm>
          <a:off x="0" y="0"/>
          <a:ext cx="0" cy="0"/>
          <a:chOff x="0" y="0"/>
          <a:chExt cx="0" cy="0"/>
        </a:xfrm>
      </p:grpSpPr>
      <p:sp>
        <p:nvSpPr>
          <p:cNvPr id="50" name="Google Shape;50;p1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51" name="Google Shape;51;p11"/>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2" name="Google Shape;52;p11"/>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11"/>
          <p:cNvSpPr txBox="1"/>
          <p:nvPr>
            <p:ph idx="2" type="body"/>
          </p:nvPr>
        </p:nvSpPr>
        <p:spPr>
          <a:xfrm>
            <a:off x="737118"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4" name="Google Shape;54;p11"/>
          <p:cNvSpPr txBox="1"/>
          <p:nvPr>
            <p:ph idx="3" type="body"/>
          </p:nvPr>
        </p:nvSpPr>
        <p:spPr>
          <a:xfrm>
            <a:off x="3323393"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5" name="Google Shape;55;p11"/>
          <p:cNvSpPr txBox="1"/>
          <p:nvPr>
            <p:ph idx="4" type="body"/>
          </p:nvPr>
        </p:nvSpPr>
        <p:spPr>
          <a:xfrm>
            <a:off x="5909667"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6" name="Google Shape;56;p11"/>
          <p:cNvSpPr/>
          <p:nvPr/>
        </p:nvSpPr>
        <p:spPr>
          <a:xfrm>
            <a:off x="8155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7" name="Google Shape;57;p11"/>
          <p:cNvSpPr/>
          <p:nvPr/>
        </p:nvSpPr>
        <p:spPr>
          <a:xfrm>
            <a:off x="337557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8" name="Google Shape;58;p11"/>
          <p:cNvSpPr/>
          <p:nvPr/>
        </p:nvSpPr>
        <p:spPr>
          <a:xfrm>
            <a:off x="59934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59" name="Shape 59"/>
        <p:cNvGrpSpPr/>
        <p:nvPr/>
      </p:nvGrpSpPr>
      <p:grpSpPr>
        <a:xfrm>
          <a:off x="0" y="0"/>
          <a:ext cx="0" cy="0"/>
          <a:chOff x="0" y="0"/>
          <a:chExt cx="0" cy="0"/>
        </a:xfrm>
      </p:grpSpPr>
      <p:sp>
        <p:nvSpPr>
          <p:cNvPr id="60" name="Google Shape;60;p12"/>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1" name="Google Shape;61;p12"/>
          <p:cNvSpPr txBox="1"/>
          <p:nvPr>
            <p:ph idx="1" type="body"/>
          </p:nvPr>
        </p:nvSpPr>
        <p:spPr>
          <a:xfrm>
            <a:off x="623400" y="1662376"/>
            <a:ext cx="7891500" cy="34164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62" name="Google Shape;62;p1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5" name="Google Shape;65;p1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66" name="Google Shape;66;p13"/>
          <p:cNvSpPr txBox="1"/>
          <p:nvPr>
            <p:ph idx="1" type="body"/>
          </p:nvPr>
        </p:nvSpPr>
        <p:spPr>
          <a:xfrm>
            <a:off x="725280" y="1722020"/>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7" name="Google Shape;67;p13"/>
          <p:cNvSpPr txBox="1"/>
          <p:nvPr>
            <p:ph idx="2" type="body"/>
          </p:nvPr>
        </p:nvSpPr>
        <p:spPr>
          <a:xfrm>
            <a:off x="4675870" y="1745270"/>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8" name="Google Shape;68;p13"/>
          <p:cNvSpPr txBox="1"/>
          <p:nvPr>
            <p:ph idx="3"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69" name="Shape 69"/>
        <p:cNvGrpSpPr/>
        <p:nvPr/>
      </p:nvGrpSpPr>
      <p:grpSpPr>
        <a:xfrm>
          <a:off x="0" y="0"/>
          <a:ext cx="0" cy="0"/>
          <a:chOff x="0" y="0"/>
          <a:chExt cx="0" cy="0"/>
        </a:xfrm>
      </p:grpSpPr>
      <p:sp>
        <p:nvSpPr>
          <p:cNvPr id="70" name="Google Shape;70;p14"/>
          <p:cNvSpPr txBox="1"/>
          <p:nvPr>
            <p:ph idx="1" type="body"/>
          </p:nvPr>
        </p:nvSpPr>
        <p:spPr>
          <a:xfrm>
            <a:off x="737118"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14"/>
          <p:cNvSpPr txBox="1"/>
          <p:nvPr>
            <p:ph idx="2" type="body"/>
          </p:nvPr>
        </p:nvSpPr>
        <p:spPr>
          <a:xfrm>
            <a:off x="3323393"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4"/>
          <p:cNvSpPr txBox="1"/>
          <p:nvPr>
            <p:ph idx="3" type="body"/>
          </p:nvPr>
        </p:nvSpPr>
        <p:spPr>
          <a:xfrm>
            <a:off x="5909667"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4"/>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75" name="Google Shape;75;p14"/>
          <p:cNvSpPr txBox="1"/>
          <p:nvPr>
            <p:ph idx="4"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6" name="Google Shape;76;p1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77" name="Google Shape;77;p1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78" name="Google Shape;78;p1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79" name="Google Shape;79;p1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0" name="Google Shape;80;p1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81" name="Google Shape;81;p1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2" name="Google Shape;82;p1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83" name="Shape 83"/>
        <p:cNvGrpSpPr/>
        <p:nvPr/>
      </p:nvGrpSpPr>
      <p:grpSpPr>
        <a:xfrm>
          <a:off x="0" y="0"/>
          <a:ext cx="0" cy="0"/>
          <a:chOff x="0" y="0"/>
          <a:chExt cx="0" cy="0"/>
        </a:xfrm>
      </p:grpSpPr>
      <p:sp>
        <p:nvSpPr>
          <p:cNvPr id="84" name="Google Shape;84;p15"/>
          <p:cNvSpPr txBox="1"/>
          <p:nvPr>
            <p:ph idx="1" type="body"/>
          </p:nvPr>
        </p:nvSpPr>
        <p:spPr>
          <a:xfrm>
            <a:off x="1493788"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5" name="Google Shape;85;p1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86" name="Google Shape;86;p1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7" name="Google Shape;87;p1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 name="Google Shape;88;p15"/>
          <p:cNvSpPr txBox="1"/>
          <p:nvPr>
            <p:ph idx="2" type="body"/>
          </p:nvPr>
        </p:nvSpPr>
        <p:spPr>
          <a:xfrm>
            <a:off x="5027312"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9" name="Google Shape;89;p15"/>
          <p:cNvSpPr txBox="1"/>
          <p:nvPr>
            <p:ph idx="3" type="body"/>
          </p:nvPr>
        </p:nvSpPr>
        <p:spPr>
          <a:xfrm>
            <a:off x="1493788"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0" name="Google Shape;90;p1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1" name="Google Shape;91;p1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2" name="Google Shape;92;p15"/>
          <p:cNvSpPr txBox="1"/>
          <p:nvPr>
            <p:ph idx="4" type="body"/>
          </p:nvPr>
        </p:nvSpPr>
        <p:spPr>
          <a:xfrm>
            <a:off x="5027312"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3" name="Google Shape;93;p15"/>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94" name="Shape 94"/>
        <p:cNvGrpSpPr/>
        <p:nvPr/>
      </p:nvGrpSpPr>
      <p:grpSpPr>
        <a:xfrm>
          <a:off x="0" y="0"/>
          <a:ext cx="0" cy="0"/>
          <a:chOff x="0" y="0"/>
          <a:chExt cx="0" cy="0"/>
        </a:xfrm>
      </p:grpSpPr>
      <p:sp>
        <p:nvSpPr>
          <p:cNvPr id="95" name="Google Shape;95;p16"/>
          <p:cNvSpPr txBox="1"/>
          <p:nvPr>
            <p:ph idx="1" type="body"/>
          </p:nvPr>
        </p:nvSpPr>
        <p:spPr>
          <a:xfrm>
            <a:off x="1493788"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6" name="Google Shape;96;p1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97" name="Google Shape;97;p16"/>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8" name="Google Shape;98;p16"/>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99" name="Google Shape;99;p16"/>
          <p:cNvSpPr txBox="1"/>
          <p:nvPr>
            <p:ph idx="2" type="body"/>
          </p:nvPr>
        </p:nvSpPr>
        <p:spPr>
          <a:xfrm>
            <a:off x="5027312"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0" name="Google Shape;100;p16"/>
          <p:cNvSpPr txBox="1"/>
          <p:nvPr>
            <p:ph idx="3" type="body"/>
          </p:nvPr>
        </p:nvSpPr>
        <p:spPr>
          <a:xfrm>
            <a:off x="1493788"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1" name="Google Shape;101;p16"/>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2" name="Google Shape;102;p16"/>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3" name="Google Shape;103;p16"/>
          <p:cNvSpPr txBox="1"/>
          <p:nvPr>
            <p:ph idx="4" type="body"/>
          </p:nvPr>
        </p:nvSpPr>
        <p:spPr>
          <a:xfrm>
            <a:off x="5027312"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4" name="Google Shape;104;p16"/>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105" name="Shape 105"/>
        <p:cNvGrpSpPr/>
        <p:nvPr/>
      </p:nvGrpSpPr>
      <p:grpSpPr>
        <a:xfrm>
          <a:off x="0" y="0"/>
          <a:ext cx="0" cy="0"/>
          <a:chOff x="0" y="0"/>
          <a:chExt cx="0" cy="0"/>
        </a:xfrm>
      </p:grpSpPr>
      <p:sp>
        <p:nvSpPr>
          <p:cNvPr id="106" name="Google Shape;106;p1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107" name="Google Shape;107;p17"/>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8" name="Google Shape;108;p17"/>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9" name="Google Shape;109;p17"/>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110" name="Google Shape;110;p17"/>
          <p:cNvSpPr txBox="1"/>
          <p:nvPr>
            <p:ph idx="2" type="body"/>
          </p:nvPr>
        </p:nvSpPr>
        <p:spPr>
          <a:xfrm>
            <a:off x="8735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
        <p:nvSpPr>
          <p:cNvPr id="111" name="Google Shape;111;p17"/>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112" name="Google Shape;112;p17"/>
          <p:cNvSpPr txBox="1"/>
          <p:nvPr>
            <p:ph idx="3" type="body"/>
          </p:nvPr>
        </p:nvSpPr>
        <p:spPr>
          <a:xfrm>
            <a:off x="24037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3" name="Google Shape;113;p17"/>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114" name="Google Shape;114;p17"/>
          <p:cNvSpPr txBox="1"/>
          <p:nvPr>
            <p:ph idx="4" type="body"/>
          </p:nvPr>
        </p:nvSpPr>
        <p:spPr>
          <a:xfrm>
            <a:off x="39339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5" name="Google Shape;115;p17"/>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116" name="Google Shape;116;p17"/>
          <p:cNvSpPr txBox="1"/>
          <p:nvPr>
            <p:ph idx="5" type="body"/>
          </p:nvPr>
        </p:nvSpPr>
        <p:spPr>
          <a:xfrm>
            <a:off x="54641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17" name="Google Shape;117;p17"/>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118" name="Google Shape;118;p17"/>
          <p:cNvSpPr txBox="1"/>
          <p:nvPr>
            <p:ph idx="6" type="body"/>
          </p:nvPr>
        </p:nvSpPr>
        <p:spPr>
          <a:xfrm>
            <a:off x="69943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121" name="Google Shape;121;p18"/>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2" name="Google Shape;122;p18"/>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125" name="Google Shape;125;p19"/>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26" name="Google Shape;126;p19"/>
          <p:cNvSpPr txBox="1"/>
          <p:nvPr>
            <p:ph type="ctrTitle"/>
          </p:nvPr>
        </p:nvSpPr>
        <p:spPr>
          <a:xfrm>
            <a:off x="4035650" y="3697025"/>
            <a:ext cx="4489800" cy="1048800"/>
          </a:xfrm>
          <a:prstGeom prst="rect">
            <a:avLst/>
          </a:prstGeom>
        </p:spPr>
        <p:txBody>
          <a:bodyPr anchorCtr="0" anchor="t" bIns="91425" lIns="91425" spcFirstLastPara="1" rIns="91425" wrap="square" tIns="91425"/>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127" name="Shape 127"/>
        <p:cNvGrpSpPr/>
        <p:nvPr/>
      </p:nvGrpSpPr>
      <p:grpSpPr>
        <a:xfrm>
          <a:off x="0" y="0"/>
          <a:ext cx="0" cy="0"/>
          <a:chOff x="0" y="0"/>
          <a:chExt cx="0" cy="0"/>
        </a:xfrm>
      </p:grpSpPr>
      <p:sp>
        <p:nvSpPr>
          <p:cNvPr id="128" name="Google Shape;128;p2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Google Shape;129;p20"/>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
        <p:nvSpPr>
          <p:cNvPr id="130" name="Google Shape;130;p20"/>
          <p:cNvSpPr txBox="1"/>
          <p:nvPr>
            <p:ph type="ctrTitle"/>
          </p:nvPr>
        </p:nvSpPr>
        <p:spPr>
          <a:xfrm>
            <a:off x="718656" y="614725"/>
            <a:ext cx="34947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31" name="Google Shape;131;p20"/>
          <p:cNvSpPr txBox="1"/>
          <p:nvPr>
            <p:ph idx="1" type="body"/>
          </p:nvPr>
        </p:nvSpPr>
        <p:spPr>
          <a:xfrm>
            <a:off x="725275" y="1722025"/>
            <a:ext cx="3515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32" name="Google Shape;132;p20"/>
          <p:cNvSpPr txBox="1"/>
          <p:nvPr>
            <p:ph idx="2" type="subTitle"/>
          </p:nvPr>
        </p:nvSpPr>
        <p:spPr>
          <a:xfrm>
            <a:off x="718649" y="292250"/>
            <a:ext cx="35463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712840" y="536231"/>
            <a:ext cx="7386600" cy="925800"/>
          </a:xfrm>
          <a:prstGeom prst="rect">
            <a:avLst/>
          </a:prstGeom>
        </p:spPr>
        <p:txBody>
          <a:bodyPr anchorCtr="0" anchor="t" bIns="91425" lIns="91425" spcFirstLastPara="1" rIns="91425" wrap="square" tIns="91425"/>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16" name="Google Shape;16;p3"/>
          <p:cNvSpPr txBox="1"/>
          <p:nvPr>
            <p:ph idx="1" type="subTitle"/>
          </p:nvPr>
        </p:nvSpPr>
        <p:spPr>
          <a:xfrm>
            <a:off x="729681" y="2287534"/>
            <a:ext cx="43893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17" name="Google Shape;17;p3"/>
          <p:cNvSpPr txBox="1"/>
          <p:nvPr>
            <p:ph idx="2" type="subTitle"/>
          </p:nvPr>
        </p:nvSpPr>
        <p:spPr>
          <a:xfrm>
            <a:off x="1190575" y="4444055"/>
            <a:ext cx="2736000" cy="261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8" name="Google Shape;18;p3"/>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133" name="Shape 133"/>
        <p:cNvGrpSpPr/>
        <p:nvPr/>
      </p:nvGrpSpPr>
      <p:grpSpPr>
        <a:xfrm>
          <a:off x="0" y="0"/>
          <a:ext cx="0" cy="0"/>
          <a:chOff x="0" y="0"/>
          <a:chExt cx="0" cy="0"/>
        </a:xfrm>
      </p:grpSpPr>
      <p:sp>
        <p:nvSpPr>
          <p:cNvPr id="134" name="Google Shape;134;p21"/>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35" name="Google Shape;135;p21"/>
          <p:cNvSpPr txBox="1"/>
          <p:nvPr>
            <p:ph idx="1" type="body"/>
          </p:nvPr>
        </p:nvSpPr>
        <p:spPr>
          <a:xfrm>
            <a:off x="737118" y="3585136"/>
            <a:ext cx="2258100" cy="1332600"/>
          </a:xfrm>
          <a:prstGeom prst="rect">
            <a:avLst/>
          </a:prstGeom>
        </p:spPr>
        <p:txBody>
          <a:bodyPr anchorCtr="0" anchor="t" bIns="91425" lIns="91425" spcFirstLastPara="1" rIns="91425" wrap="square" tIns="91425"/>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136" name="Google Shape;136;p21"/>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37" name="Shape 137"/>
        <p:cNvGrpSpPr/>
        <p:nvPr/>
      </p:nvGrpSpPr>
      <p:grpSpPr>
        <a:xfrm>
          <a:off x="0" y="0"/>
          <a:ext cx="0" cy="0"/>
          <a:chOff x="0" y="0"/>
          <a:chExt cx="0" cy="0"/>
        </a:xfrm>
      </p:grpSpPr>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39" name="Google Shape;139;p22"/>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800">
                <a:solidFill>
                  <a:srgbClr val="046B99"/>
                </a:solidFill>
                <a:latin typeface="Helvetica Neue"/>
                <a:ea typeface="Helvetica Neue"/>
                <a:cs typeface="Helvetica Neue"/>
                <a:sym typeface="Helvetica Neue"/>
              </a:rPr>
              <a:t>I</a:t>
            </a:r>
            <a:r>
              <a:rPr b="1" lang="en" sz="2800">
                <a:solidFill>
                  <a:srgbClr val="046B99"/>
                </a:solidFill>
                <a:latin typeface="Helvetica Neue"/>
                <a:ea typeface="Helvetica Neue"/>
                <a:cs typeface="Helvetica Neue"/>
                <a:sym typeface="Helvetica Neue"/>
              </a:rPr>
              <a:t>cons to use in presentations</a:t>
            </a:r>
            <a:endParaRPr b="1" sz="2800">
              <a:solidFill>
                <a:srgbClr val="046B99"/>
              </a:solidFill>
              <a:latin typeface="Helvetica Neue"/>
              <a:ea typeface="Helvetica Neue"/>
              <a:cs typeface="Helvetica Neue"/>
              <a:sym typeface="Helvetica Neue"/>
            </a:endParaRPr>
          </a:p>
          <a:p>
            <a:pPr indent="0" lvl="0" marL="0" rtl="0">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140" name="Google Shape;140;p22"/>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141" name="Google Shape;141;p22"/>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142" name="Google Shape;142;p22"/>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143" name="Google Shape;143;p22"/>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144" name="Google Shape;144;p22"/>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145" name="Google Shape;145;p22"/>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146" name="Google Shape;146;p22"/>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147" name="Google Shape;147;p22"/>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148" name="Google Shape;148;p22"/>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149" name="Google Shape;149;p22"/>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150" name="Google Shape;150;p22"/>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151" name="Google Shape;151;p22"/>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152" name="Google Shape;152;p22"/>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153" name="Google Shape;153;p22"/>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154" name="Google Shape;154;p22"/>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155" name="Google Shape;155;p22"/>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156" name="Google Shape;156;p22"/>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157" name="Google Shape;157;p22"/>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158" name="Google Shape;158;p22"/>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159" name="Google Shape;159;p22"/>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160" name="Google Shape;160;p22"/>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161" name="Google Shape;161;p22"/>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162" name="Google Shape;162;p22"/>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163" name="Google Shape;163;p22"/>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164" name="Google Shape;164;p22"/>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165" name="Google Shape;165;p22"/>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166" name="Google Shape;166;p22"/>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167" name="Google Shape;167;p22"/>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168" name="Google Shape;168;p22"/>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169" name="Google Shape;169;p22"/>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170" name="Google Shape;170;p22"/>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171" name="Google Shape;171;p22"/>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172" name="Google Shape;172;p22"/>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173" name="Google Shape;173;p22"/>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174" name="Google Shape;174;p22"/>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175" name="Google Shape;175;p22"/>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176" name="Google Shape;176;p22"/>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177" name="Google Shape;177;p22"/>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178" name="Shape 178"/>
        <p:cNvGrpSpPr/>
        <p:nvPr/>
      </p:nvGrpSpPr>
      <p:grpSpPr>
        <a:xfrm>
          <a:off x="0" y="0"/>
          <a:ext cx="0" cy="0"/>
          <a:chOff x="0" y="0"/>
          <a:chExt cx="0" cy="0"/>
        </a:xfrm>
      </p:grpSpPr>
      <p:sp>
        <p:nvSpPr>
          <p:cNvPr id="179" name="Google Shape;179;p23"/>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180" name="Google Shape;180;p23"/>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181" name="Google Shape;181;p23"/>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Google Shape;182;p23"/>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23"/>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23"/>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Google Shape;185;p23"/>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23"/>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187" name="Google Shape;187;p23"/>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188" name="Google Shape;188;p23"/>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189" name="Google Shape;189;p23"/>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190" name="Google Shape;190;p23"/>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191" name="Google Shape;191;p23"/>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Google Shape;192;p23"/>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193" name="Google Shape;193;p23"/>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94" name="Shape 194"/>
        <p:cNvGrpSpPr/>
        <p:nvPr/>
      </p:nvGrpSpPr>
      <p:grpSpPr>
        <a:xfrm>
          <a:off x="0" y="0"/>
          <a:ext cx="0" cy="0"/>
          <a:chOff x="0" y="0"/>
          <a:chExt cx="0" cy="0"/>
        </a:xfrm>
      </p:grpSpPr>
      <p:sp>
        <p:nvSpPr>
          <p:cNvPr id="195" name="Google Shape;195;p2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6" name="Google Shape;196;p2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202" name="Shape 202"/>
        <p:cNvGrpSpPr/>
        <p:nvPr/>
      </p:nvGrpSpPr>
      <p:grpSpPr>
        <a:xfrm>
          <a:off x="0" y="0"/>
          <a:ext cx="0" cy="0"/>
          <a:chOff x="0" y="0"/>
          <a:chExt cx="0" cy="0"/>
        </a:xfrm>
      </p:grpSpPr>
      <p:sp>
        <p:nvSpPr>
          <p:cNvPr id="203" name="Google Shape;203;p26"/>
          <p:cNvSpPr txBox="1"/>
          <p:nvPr>
            <p:ph type="ctrTitle"/>
          </p:nvPr>
        </p:nvSpPr>
        <p:spPr>
          <a:xfrm>
            <a:off x="718450" y="525013"/>
            <a:ext cx="7386600" cy="1651800"/>
          </a:xfrm>
          <a:prstGeom prst="rect">
            <a:avLst/>
          </a:prstGeom>
        </p:spPr>
        <p:txBody>
          <a:bodyPr anchorCtr="0" anchor="t" bIns="91425" lIns="91425" spcFirstLastPara="1" rIns="91425" wrap="square" tIns="91425"/>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04" name="Google Shape;204;p26"/>
          <p:cNvSpPr txBox="1"/>
          <p:nvPr>
            <p:ph idx="1" type="subTitle"/>
          </p:nvPr>
        </p:nvSpPr>
        <p:spPr>
          <a:xfrm>
            <a:off x="735281" y="2270704"/>
            <a:ext cx="43893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205" name="Google Shape;205;p26"/>
          <p:cNvSpPr txBox="1"/>
          <p:nvPr>
            <p:ph idx="2" type="subTitle"/>
          </p:nvPr>
        </p:nvSpPr>
        <p:spPr>
          <a:xfrm>
            <a:off x="1190575" y="4444055"/>
            <a:ext cx="2736000" cy="261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06" name="Google Shape;206;p26"/>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207" name="Shape 207"/>
        <p:cNvGrpSpPr/>
        <p:nvPr/>
      </p:nvGrpSpPr>
      <p:grpSpPr>
        <a:xfrm>
          <a:off x="0" y="0"/>
          <a:ext cx="0" cy="0"/>
          <a:chOff x="0" y="0"/>
          <a:chExt cx="0" cy="0"/>
        </a:xfrm>
      </p:grpSpPr>
      <p:sp>
        <p:nvSpPr>
          <p:cNvPr id="208" name="Google Shape;208;p27"/>
          <p:cNvSpPr txBox="1"/>
          <p:nvPr>
            <p:ph type="ctrTitle"/>
          </p:nvPr>
        </p:nvSpPr>
        <p:spPr>
          <a:xfrm>
            <a:off x="712840" y="536231"/>
            <a:ext cx="7386600" cy="925800"/>
          </a:xfrm>
          <a:prstGeom prst="rect">
            <a:avLst/>
          </a:prstGeom>
        </p:spPr>
        <p:txBody>
          <a:bodyPr anchorCtr="0" anchor="t" bIns="91425" lIns="91425" spcFirstLastPara="1" rIns="91425" wrap="square" tIns="91425"/>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209" name="Google Shape;209;p27"/>
          <p:cNvSpPr txBox="1"/>
          <p:nvPr>
            <p:ph idx="1" type="subTitle"/>
          </p:nvPr>
        </p:nvSpPr>
        <p:spPr>
          <a:xfrm>
            <a:off x="729681" y="2287534"/>
            <a:ext cx="43893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210" name="Google Shape;210;p27"/>
          <p:cNvSpPr txBox="1"/>
          <p:nvPr>
            <p:ph idx="2" type="subTitle"/>
          </p:nvPr>
        </p:nvSpPr>
        <p:spPr>
          <a:xfrm>
            <a:off x="1190575" y="4444055"/>
            <a:ext cx="2736000" cy="261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211" name="Google Shape;211;p27"/>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212" name="Shape 212"/>
        <p:cNvGrpSpPr/>
        <p:nvPr/>
      </p:nvGrpSpPr>
      <p:grpSpPr>
        <a:xfrm>
          <a:off x="0" y="0"/>
          <a:ext cx="0" cy="0"/>
          <a:chOff x="0" y="0"/>
          <a:chExt cx="0" cy="0"/>
        </a:xfrm>
      </p:grpSpPr>
      <p:sp>
        <p:nvSpPr>
          <p:cNvPr id="213" name="Google Shape;213;p2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14" name="Google Shape;214;p28"/>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15" name="Google Shape;215;p28"/>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216" name="Google Shape;216;p28"/>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217" name="Shape 217"/>
        <p:cNvGrpSpPr/>
        <p:nvPr/>
      </p:nvGrpSpPr>
      <p:grpSpPr>
        <a:xfrm>
          <a:off x="0" y="0"/>
          <a:ext cx="0" cy="0"/>
          <a:chOff x="0" y="0"/>
          <a:chExt cx="0" cy="0"/>
        </a:xfrm>
      </p:grpSpPr>
      <p:sp>
        <p:nvSpPr>
          <p:cNvPr id="218" name="Google Shape;218;p2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219" name="Google Shape;219;p29"/>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20" name="Google Shape;220;p29"/>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221" name="Google Shape;221;p29"/>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222" name="Shape 222"/>
        <p:cNvGrpSpPr/>
        <p:nvPr/>
      </p:nvGrpSpPr>
      <p:grpSpPr>
        <a:xfrm>
          <a:off x="0" y="0"/>
          <a:ext cx="0" cy="0"/>
          <a:chOff x="0" y="0"/>
          <a:chExt cx="0" cy="0"/>
        </a:xfrm>
      </p:grpSpPr>
      <p:sp>
        <p:nvSpPr>
          <p:cNvPr id="223" name="Google Shape;223;p3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24" name="Google Shape;224;p30"/>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25" name="Google Shape;225;p30"/>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226" name="Shape 226"/>
        <p:cNvGrpSpPr/>
        <p:nvPr/>
      </p:nvGrpSpPr>
      <p:grpSpPr>
        <a:xfrm>
          <a:off x="0" y="0"/>
          <a:ext cx="0" cy="0"/>
          <a:chOff x="0" y="0"/>
          <a:chExt cx="0" cy="0"/>
        </a:xfrm>
      </p:grpSpPr>
      <p:sp>
        <p:nvSpPr>
          <p:cNvPr id="227" name="Google Shape;227;p3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28" name="Google Shape;228;p31"/>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19" name="Shape 19"/>
        <p:cNvGrpSpPr/>
        <p:nvPr/>
      </p:nvGrpSpPr>
      <p:grpSpPr>
        <a:xfrm>
          <a:off x="0" y="0"/>
          <a:ext cx="0" cy="0"/>
          <a:chOff x="0" y="0"/>
          <a:chExt cx="0" cy="0"/>
        </a:xfrm>
      </p:grpSpPr>
      <p:sp>
        <p:nvSpPr>
          <p:cNvPr id="20" name="Google Shape;20;p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1" name="Google Shape;21;p4"/>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2" name="Google Shape;22;p4"/>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a:spcBef>
                <a:spcPts val="1600"/>
              </a:spcBef>
              <a:spcAft>
                <a:spcPts val="1600"/>
              </a:spcAft>
              <a:buNone/>
              <a:defRPr/>
            </a:lvl9pPr>
          </a:lstStyle>
          <a:p/>
        </p:txBody>
      </p:sp>
      <p:pic>
        <p:nvPicPr>
          <p:cNvPr descr="18F-Logo-S.png" id="23" name="Google Shape;23;p4"/>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229" name="Shape 229"/>
        <p:cNvGrpSpPr/>
        <p:nvPr/>
      </p:nvGrpSpPr>
      <p:grpSpPr>
        <a:xfrm>
          <a:off x="0" y="0"/>
          <a:ext cx="0" cy="0"/>
          <a:chOff x="0" y="0"/>
          <a:chExt cx="0" cy="0"/>
        </a:xfrm>
      </p:grpSpPr>
      <p:sp>
        <p:nvSpPr>
          <p:cNvPr id="230" name="Google Shape;230;p32"/>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31" name="Google Shape;231;p3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232" name="Shape 232"/>
        <p:cNvGrpSpPr/>
        <p:nvPr/>
      </p:nvGrpSpPr>
      <p:grpSpPr>
        <a:xfrm>
          <a:off x="0" y="0"/>
          <a:ext cx="0" cy="0"/>
          <a:chOff x="0" y="0"/>
          <a:chExt cx="0" cy="0"/>
        </a:xfrm>
      </p:grpSpPr>
      <p:sp>
        <p:nvSpPr>
          <p:cNvPr id="233" name="Google Shape;233;p33"/>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34" name="Google Shape;234;p33"/>
          <p:cNvSpPr txBox="1"/>
          <p:nvPr>
            <p:ph idx="1" type="body"/>
          </p:nvPr>
        </p:nvSpPr>
        <p:spPr>
          <a:xfrm>
            <a:off x="623400" y="1654658"/>
            <a:ext cx="7891500" cy="34164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235" name="Google Shape;235;p3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236" name="Shape 236"/>
        <p:cNvGrpSpPr/>
        <p:nvPr/>
      </p:nvGrpSpPr>
      <p:grpSpPr>
        <a:xfrm>
          <a:off x="0" y="0"/>
          <a:ext cx="0" cy="0"/>
          <a:chOff x="0" y="0"/>
          <a:chExt cx="0" cy="0"/>
        </a:xfrm>
      </p:grpSpPr>
      <p:sp>
        <p:nvSpPr>
          <p:cNvPr id="237" name="Google Shape;237;p3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238" name="Google Shape;238;p34"/>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39" name="Google Shape;239;p34"/>
          <p:cNvSpPr txBox="1"/>
          <p:nvPr>
            <p:ph idx="1" type="body"/>
          </p:nvPr>
        </p:nvSpPr>
        <p:spPr>
          <a:xfrm>
            <a:off x="697434" y="1714063"/>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40" name="Google Shape;240;p34"/>
          <p:cNvSpPr txBox="1"/>
          <p:nvPr>
            <p:ph idx="2" type="body"/>
          </p:nvPr>
        </p:nvSpPr>
        <p:spPr>
          <a:xfrm>
            <a:off x="4675870" y="1737313"/>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41" name="Google Shape;241;p34"/>
          <p:cNvSpPr txBox="1"/>
          <p:nvPr>
            <p:ph idx="3"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242" name="Shape 242"/>
        <p:cNvGrpSpPr/>
        <p:nvPr/>
      </p:nvGrpSpPr>
      <p:grpSpPr>
        <a:xfrm>
          <a:off x="0" y="0"/>
          <a:ext cx="0" cy="0"/>
          <a:chOff x="0" y="0"/>
          <a:chExt cx="0" cy="0"/>
        </a:xfrm>
      </p:grpSpPr>
      <p:sp>
        <p:nvSpPr>
          <p:cNvPr id="243" name="Google Shape;243;p3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244" name="Google Shape;244;p35"/>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45" name="Google Shape;245;p35"/>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6" name="Google Shape;246;p35"/>
          <p:cNvSpPr txBox="1"/>
          <p:nvPr>
            <p:ph idx="2" type="body"/>
          </p:nvPr>
        </p:nvSpPr>
        <p:spPr>
          <a:xfrm>
            <a:off x="737118"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7" name="Google Shape;247;p35"/>
          <p:cNvSpPr txBox="1"/>
          <p:nvPr>
            <p:ph idx="3" type="body"/>
          </p:nvPr>
        </p:nvSpPr>
        <p:spPr>
          <a:xfrm>
            <a:off x="3323393"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8" name="Google Shape;248;p35"/>
          <p:cNvSpPr txBox="1"/>
          <p:nvPr>
            <p:ph idx="4" type="body"/>
          </p:nvPr>
        </p:nvSpPr>
        <p:spPr>
          <a:xfrm>
            <a:off x="5909667" y="2944700"/>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9" name="Google Shape;249;p35"/>
          <p:cNvSpPr/>
          <p:nvPr/>
        </p:nvSpPr>
        <p:spPr>
          <a:xfrm>
            <a:off x="8155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0" name="Google Shape;250;p35"/>
          <p:cNvSpPr/>
          <p:nvPr/>
        </p:nvSpPr>
        <p:spPr>
          <a:xfrm>
            <a:off x="337557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1" name="Google Shape;251;p35"/>
          <p:cNvSpPr/>
          <p:nvPr/>
        </p:nvSpPr>
        <p:spPr>
          <a:xfrm>
            <a:off x="59934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252" name="Shape 252"/>
        <p:cNvGrpSpPr/>
        <p:nvPr/>
      </p:nvGrpSpPr>
      <p:grpSpPr>
        <a:xfrm>
          <a:off x="0" y="0"/>
          <a:ext cx="0" cy="0"/>
          <a:chOff x="0" y="0"/>
          <a:chExt cx="0" cy="0"/>
        </a:xfrm>
      </p:grpSpPr>
      <p:sp>
        <p:nvSpPr>
          <p:cNvPr id="253" name="Google Shape;253;p36"/>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54" name="Google Shape;254;p36"/>
          <p:cNvSpPr txBox="1"/>
          <p:nvPr>
            <p:ph idx="1" type="body"/>
          </p:nvPr>
        </p:nvSpPr>
        <p:spPr>
          <a:xfrm>
            <a:off x="623400" y="1662376"/>
            <a:ext cx="7891500" cy="34164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255" name="Google Shape;255;p3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256" name="Shape 256"/>
        <p:cNvGrpSpPr/>
        <p:nvPr/>
      </p:nvGrpSpPr>
      <p:grpSpPr>
        <a:xfrm>
          <a:off x="0" y="0"/>
          <a:ext cx="0" cy="0"/>
          <a:chOff x="0" y="0"/>
          <a:chExt cx="0" cy="0"/>
        </a:xfrm>
      </p:grpSpPr>
      <p:sp>
        <p:nvSpPr>
          <p:cNvPr id="257" name="Google Shape;257;p37"/>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58" name="Google Shape;258;p3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59" name="Google Shape;259;p37"/>
          <p:cNvSpPr txBox="1"/>
          <p:nvPr>
            <p:ph idx="1" type="body"/>
          </p:nvPr>
        </p:nvSpPr>
        <p:spPr>
          <a:xfrm>
            <a:off x="725280" y="1722020"/>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60" name="Google Shape;260;p37"/>
          <p:cNvSpPr txBox="1"/>
          <p:nvPr>
            <p:ph idx="2" type="body"/>
          </p:nvPr>
        </p:nvSpPr>
        <p:spPr>
          <a:xfrm>
            <a:off x="4675870" y="1745270"/>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61" name="Google Shape;261;p37"/>
          <p:cNvSpPr txBox="1"/>
          <p:nvPr>
            <p:ph idx="3"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262" name="Shape 262"/>
        <p:cNvGrpSpPr/>
        <p:nvPr/>
      </p:nvGrpSpPr>
      <p:grpSpPr>
        <a:xfrm>
          <a:off x="0" y="0"/>
          <a:ext cx="0" cy="0"/>
          <a:chOff x="0" y="0"/>
          <a:chExt cx="0" cy="0"/>
        </a:xfrm>
      </p:grpSpPr>
      <p:sp>
        <p:nvSpPr>
          <p:cNvPr id="263" name="Google Shape;263;p38"/>
          <p:cNvSpPr txBox="1"/>
          <p:nvPr>
            <p:ph idx="1" type="body"/>
          </p:nvPr>
        </p:nvSpPr>
        <p:spPr>
          <a:xfrm>
            <a:off x="737118"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4" name="Google Shape;264;p38"/>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Google Shape;265;p38"/>
          <p:cNvSpPr txBox="1"/>
          <p:nvPr>
            <p:ph idx="2" type="body"/>
          </p:nvPr>
        </p:nvSpPr>
        <p:spPr>
          <a:xfrm>
            <a:off x="3323393"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6" name="Google Shape;266;p38"/>
          <p:cNvSpPr txBox="1"/>
          <p:nvPr>
            <p:ph idx="3" type="body"/>
          </p:nvPr>
        </p:nvSpPr>
        <p:spPr>
          <a:xfrm>
            <a:off x="5909667" y="2471784"/>
            <a:ext cx="2258100" cy="13326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7" name="Google Shape;267;p38"/>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68" name="Google Shape;268;p38"/>
          <p:cNvSpPr txBox="1"/>
          <p:nvPr>
            <p:ph idx="4"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 name="Google Shape;269;p3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70" name="Google Shape;270;p38"/>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71" name="Google Shape;271;p38"/>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272" name="Google Shape;272;p38"/>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73" name="Google Shape;273;p38"/>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274" name="Google Shape;274;p38"/>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75" name="Google Shape;275;p38"/>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276" name="Shape 276"/>
        <p:cNvGrpSpPr/>
        <p:nvPr/>
      </p:nvGrpSpPr>
      <p:grpSpPr>
        <a:xfrm>
          <a:off x="0" y="0"/>
          <a:ext cx="0" cy="0"/>
          <a:chOff x="0" y="0"/>
          <a:chExt cx="0" cy="0"/>
        </a:xfrm>
      </p:grpSpPr>
      <p:sp>
        <p:nvSpPr>
          <p:cNvPr id="277" name="Google Shape;277;p39"/>
          <p:cNvSpPr txBox="1"/>
          <p:nvPr>
            <p:ph idx="1" type="body"/>
          </p:nvPr>
        </p:nvSpPr>
        <p:spPr>
          <a:xfrm>
            <a:off x="1493788"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78" name="Google Shape;278;p3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79" name="Google Shape;279;p39"/>
          <p:cNvSpPr txBox="1"/>
          <p:nvPr>
            <p:ph idx="2" type="body"/>
          </p:nvPr>
        </p:nvSpPr>
        <p:spPr>
          <a:xfrm>
            <a:off x="5027312"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80" name="Google Shape;280;p39"/>
          <p:cNvSpPr txBox="1"/>
          <p:nvPr>
            <p:ph idx="3" type="body"/>
          </p:nvPr>
        </p:nvSpPr>
        <p:spPr>
          <a:xfrm>
            <a:off x="1493788"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81" name="Google Shape;281;p39"/>
          <p:cNvSpPr txBox="1"/>
          <p:nvPr>
            <p:ph idx="4" type="body"/>
          </p:nvPr>
        </p:nvSpPr>
        <p:spPr>
          <a:xfrm>
            <a:off x="5027312"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82" name="Google Shape;282;p39"/>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283" name="Shape 283"/>
        <p:cNvGrpSpPr/>
        <p:nvPr/>
      </p:nvGrpSpPr>
      <p:grpSpPr>
        <a:xfrm>
          <a:off x="0" y="0"/>
          <a:ext cx="0" cy="0"/>
          <a:chOff x="0" y="0"/>
          <a:chExt cx="0" cy="0"/>
        </a:xfrm>
      </p:grpSpPr>
      <p:sp>
        <p:nvSpPr>
          <p:cNvPr id="284" name="Google Shape;284;p40"/>
          <p:cNvSpPr txBox="1"/>
          <p:nvPr>
            <p:ph idx="1" type="body"/>
          </p:nvPr>
        </p:nvSpPr>
        <p:spPr>
          <a:xfrm>
            <a:off x="1493788"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85" name="Google Shape;285;p4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86" name="Google Shape;286;p40"/>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87" name="Google Shape;287;p40"/>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88" name="Google Shape;288;p40"/>
          <p:cNvSpPr txBox="1"/>
          <p:nvPr>
            <p:ph idx="2" type="body"/>
          </p:nvPr>
        </p:nvSpPr>
        <p:spPr>
          <a:xfrm>
            <a:off x="5027312" y="1694407"/>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89" name="Google Shape;289;p40"/>
          <p:cNvSpPr txBox="1"/>
          <p:nvPr>
            <p:ph idx="3" type="body"/>
          </p:nvPr>
        </p:nvSpPr>
        <p:spPr>
          <a:xfrm>
            <a:off x="1493788"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90" name="Google Shape;290;p40"/>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91" name="Google Shape;291;p40"/>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92" name="Google Shape;292;p40"/>
          <p:cNvSpPr txBox="1"/>
          <p:nvPr>
            <p:ph idx="4" type="body"/>
          </p:nvPr>
        </p:nvSpPr>
        <p:spPr>
          <a:xfrm>
            <a:off x="5027312" y="3313631"/>
            <a:ext cx="2622900" cy="890400"/>
          </a:xfrm>
          <a:prstGeom prst="rect">
            <a:avLst/>
          </a:prstGeom>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93" name="Google Shape;293;p40"/>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294" name="Shape 294"/>
        <p:cNvGrpSpPr/>
        <p:nvPr/>
      </p:nvGrpSpPr>
      <p:grpSpPr>
        <a:xfrm>
          <a:off x="0" y="0"/>
          <a:ext cx="0" cy="0"/>
          <a:chOff x="0" y="0"/>
          <a:chExt cx="0" cy="0"/>
        </a:xfrm>
      </p:grpSpPr>
      <p:sp>
        <p:nvSpPr>
          <p:cNvPr id="295" name="Google Shape;295;p4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296" name="Google Shape;296;p41"/>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Font typeface="Arial"/>
              <a:buNone/>
              <a:defRPr b="1" sz="2600">
                <a:solidFill>
                  <a:srgbClr val="046B99"/>
                </a:solidFill>
                <a:latin typeface="Arial"/>
                <a:ea typeface="Arial"/>
                <a:cs typeface="Arial"/>
                <a:sym typeface="Aria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97" name="Google Shape;297;p41"/>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latin typeface="Arial"/>
                <a:ea typeface="Arial"/>
                <a:cs typeface="Arial"/>
                <a:sym typeface="Arial"/>
              </a:defRPr>
            </a:lvl1pPr>
            <a:lvl2pPr lvl="1" rtl="0">
              <a:spcBef>
                <a:spcPts val="1600"/>
              </a:spcBef>
              <a:spcAft>
                <a:spcPts val="0"/>
              </a:spcAft>
              <a:buNone/>
              <a:defRPr>
                <a:latin typeface="Arial"/>
                <a:ea typeface="Arial"/>
                <a:cs typeface="Arial"/>
                <a:sym typeface="Arial"/>
              </a:defRPr>
            </a:lvl2pPr>
            <a:lvl3pPr lvl="2" rtl="0">
              <a:spcBef>
                <a:spcPts val="1600"/>
              </a:spcBef>
              <a:spcAft>
                <a:spcPts val="0"/>
              </a:spcAft>
              <a:buNone/>
              <a:defRPr>
                <a:latin typeface="Arial"/>
                <a:ea typeface="Arial"/>
                <a:cs typeface="Arial"/>
                <a:sym typeface="Arial"/>
              </a:defRPr>
            </a:lvl3pPr>
            <a:lvl4pPr lvl="3" rtl="0">
              <a:spcBef>
                <a:spcPts val="1600"/>
              </a:spcBef>
              <a:spcAft>
                <a:spcPts val="0"/>
              </a:spcAft>
              <a:buNone/>
              <a:defRPr>
                <a:latin typeface="Arial"/>
                <a:ea typeface="Arial"/>
                <a:cs typeface="Arial"/>
                <a:sym typeface="Arial"/>
              </a:defRPr>
            </a:lvl4pPr>
            <a:lvl5pPr lvl="4" rtl="0">
              <a:spcBef>
                <a:spcPts val="1600"/>
              </a:spcBef>
              <a:spcAft>
                <a:spcPts val="0"/>
              </a:spcAft>
              <a:buNone/>
              <a:defRPr>
                <a:latin typeface="Arial"/>
                <a:ea typeface="Arial"/>
                <a:cs typeface="Arial"/>
                <a:sym typeface="Arial"/>
              </a:defRPr>
            </a:lvl5pPr>
            <a:lvl6pPr lvl="5" rtl="0">
              <a:spcBef>
                <a:spcPts val="1600"/>
              </a:spcBef>
              <a:spcAft>
                <a:spcPts val="0"/>
              </a:spcAft>
              <a:buNone/>
              <a:defRPr>
                <a:latin typeface="Arial"/>
                <a:ea typeface="Arial"/>
                <a:cs typeface="Arial"/>
                <a:sym typeface="Arial"/>
              </a:defRPr>
            </a:lvl6pPr>
            <a:lvl7pPr lvl="6" rtl="0">
              <a:spcBef>
                <a:spcPts val="1600"/>
              </a:spcBef>
              <a:spcAft>
                <a:spcPts val="0"/>
              </a:spcAft>
              <a:buNone/>
              <a:defRPr>
                <a:latin typeface="Arial"/>
                <a:ea typeface="Arial"/>
                <a:cs typeface="Arial"/>
                <a:sym typeface="Arial"/>
              </a:defRPr>
            </a:lvl7pPr>
            <a:lvl8pPr lvl="7" rtl="0">
              <a:spcBef>
                <a:spcPts val="1600"/>
              </a:spcBef>
              <a:spcAft>
                <a:spcPts val="0"/>
              </a:spcAft>
              <a:buNone/>
              <a:defRPr>
                <a:latin typeface="Arial"/>
                <a:ea typeface="Arial"/>
                <a:cs typeface="Arial"/>
                <a:sym typeface="Arial"/>
              </a:defRPr>
            </a:lvl8pPr>
            <a:lvl9pPr lvl="8" rtl="0">
              <a:spcBef>
                <a:spcPts val="1600"/>
              </a:spcBef>
              <a:spcAft>
                <a:spcPts val="1600"/>
              </a:spcAft>
              <a:buNone/>
              <a:defRPr>
                <a:latin typeface="Arial"/>
                <a:ea typeface="Arial"/>
                <a:cs typeface="Arial"/>
                <a:sym typeface="Arial"/>
              </a:defRPr>
            </a:lvl9pPr>
          </a:lstStyle>
          <a:p/>
        </p:txBody>
      </p:sp>
      <p:sp>
        <p:nvSpPr>
          <p:cNvPr id="298" name="Google Shape;298;p41"/>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rPr>
              <a:t>22</a:t>
            </a:r>
            <a:endParaRPr b="1" sz="7200">
              <a:solidFill>
                <a:srgbClr val="00CFFF"/>
              </a:solidFill>
            </a:endParaRPr>
          </a:p>
        </p:txBody>
      </p:sp>
      <p:sp>
        <p:nvSpPr>
          <p:cNvPr id="299" name="Google Shape;299;p41"/>
          <p:cNvSpPr txBox="1"/>
          <p:nvPr>
            <p:ph idx="2" type="body"/>
          </p:nvPr>
        </p:nvSpPr>
        <p:spPr>
          <a:xfrm>
            <a:off x="8735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00" name="Google Shape;300;p41"/>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rPr>
              <a:t>25</a:t>
            </a:r>
            <a:endParaRPr b="1" sz="7200">
              <a:solidFill>
                <a:srgbClr val="00CFFF"/>
              </a:solidFill>
            </a:endParaRPr>
          </a:p>
        </p:txBody>
      </p:sp>
      <p:sp>
        <p:nvSpPr>
          <p:cNvPr id="301" name="Google Shape;301;p41"/>
          <p:cNvSpPr txBox="1"/>
          <p:nvPr>
            <p:ph idx="3" type="body"/>
          </p:nvPr>
        </p:nvSpPr>
        <p:spPr>
          <a:xfrm>
            <a:off x="24037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02" name="Google Shape;302;p41"/>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rPr>
              <a:t>9</a:t>
            </a:r>
            <a:endParaRPr b="1" sz="7200">
              <a:solidFill>
                <a:srgbClr val="00CFFF"/>
              </a:solidFill>
            </a:endParaRPr>
          </a:p>
        </p:txBody>
      </p:sp>
      <p:sp>
        <p:nvSpPr>
          <p:cNvPr id="303" name="Google Shape;303;p41"/>
          <p:cNvSpPr txBox="1"/>
          <p:nvPr>
            <p:ph idx="4" type="body"/>
          </p:nvPr>
        </p:nvSpPr>
        <p:spPr>
          <a:xfrm>
            <a:off x="39339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04" name="Google Shape;304;p41"/>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rPr>
              <a:t>14</a:t>
            </a:r>
            <a:endParaRPr b="1" sz="7200">
              <a:solidFill>
                <a:srgbClr val="00CFFF"/>
              </a:solidFill>
            </a:endParaRPr>
          </a:p>
        </p:txBody>
      </p:sp>
      <p:sp>
        <p:nvSpPr>
          <p:cNvPr id="305" name="Google Shape;305;p41"/>
          <p:cNvSpPr txBox="1"/>
          <p:nvPr>
            <p:ph idx="5" type="body"/>
          </p:nvPr>
        </p:nvSpPr>
        <p:spPr>
          <a:xfrm>
            <a:off x="54641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06" name="Google Shape;306;p41"/>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CFFF"/>
                </a:solidFill>
              </a:rPr>
              <a:t>10</a:t>
            </a:r>
            <a:endParaRPr b="1" sz="7200">
              <a:solidFill>
                <a:srgbClr val="00CFFF"/>
              </a:solidFill>
            </a:endParaRPr>
          </a:p>
        </p:txBody>
      </p:sp>
      <p:sp>
        <p:nvSpPr>
          <p:cNvPr id="307" name="Google Shape;307;p41"/>
          <p:cNvSpPr txBox="1"/>
          <p:nvPr>
            <p:ph idx="6" type="body"/>
          </p:nvPr>
        </p:nvSpPr>
        <p:spPr>
          <a:xfrm>
            <a:off x="6994313" y="3007750"/>
            <a:ext cx="1278900" cy="8211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26" name="Google Shape;26;p5"/>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7" name="Google Shape;27;p5"/>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28" name="Google Shape;28;p5"/>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308" name="Shape 308"/>
        <p:cNvGrpSpPr/>
        <p:nvPr/>
      </p:nvGrpSpPr>
      <p:grpSpPr>
        <a:xfrm>
          <a:off x="0" y="0"/>
          <a:ext cx="0" cy="0"/>
          <a:chOff x="0" y="0"/>
          <a:chExt cx="0" cy="0"/>
        </a:xfrm>
      </p:grpSpPr>
      <p:sp>
        <p:nvSpPr>
          <p:cNvPr id="309" name="Google Shape;309;p4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310" name="Google Shape;310;p42"/>
          <p:cNvSpPr txBox="1"/>
          <p:nvPr>
            <p:ph idx="1"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1" name="Google Shape;311;p42"/>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312" name="Shape 312"/>
        <p:cNvGrpSpPr/>
        <p:nvPr/>
      </p:nvGrpSpPr>
      <p:grpSpPr>
        <a:xfrm>
          <a:off x="0" y="0"/>
          <a:ext cx="0" cy="0"/>
          <a:chOff x="0" y="0"/>
          <a:chExt cx="0" cy="0"/>
        </a:xfrm>
      </p:grpSpPr>
      <p:pic>
        <p:nvPicPr>
          <p:cNvPr id="313" name="Google Shape;313;p43"/>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314" name="Google Shape;314;p43"/>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315" name="Google Shape;315;p43"/>
          <p:cNvSpPr txBox="1"/>
          <p:nvPr>
            <p:ph type="ctrTitle"/>
          </p:nvPr>
        </p:nvSpPr>
        <p:spPr>
          <a:xfrm>
            <a:off x="4035650" y="3697025"/>
            <a:ext cx="4489800" cy="1048800"/>
          </a:xfrm>
          <a:prstGeom prst="rect">
            <a:avLst/>
          </a:prstGeom>
        </p:spPr>
        <p:txBody>
          <a:bodyPr anchorCtr="0" anchor="t" bIns="91425" lIns="91425" spcFirstLastPara="1" rIns="91425" wrap="square" tIns="91425"/>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316" name="Shape 316"/>
        <p:cNvGrpSpPr/>
        <p:nvPr/>
      </p:nvGrpSpPr>
      <p:grpSpPr>
        <a:xfrm>
          <a:off x="0" y="0"/>
          <a:ext cx="0" cy="0"/>
          <a:chOff x="0" y="0"/>
          <a:chExt cx="0" cy="0"/>
        </a:xfrm>
      </p:grpSpPr>
      <p:sp>
        <p:nvSpPr>
          <p:cNvPr id="317" name="Google Shape;317;p44"/>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Google Shape;318;p44"/>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
        <p:nvSpPr>
          <p:cNvPr id="319" name="Google Shape;319;p44"/>
          <p:cNvSpPr txBox="1"/>
          <p:nvPr>
            <p:ph type="ctrTitle"/>
          </p:nvPr>
        </p:nvSpPr>
        <p:spPr>
          <a:xfrm>
            <a:off x="718656" y="614725"/>
            <a:ext cx="34947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20" name="Google Shape;320;p44"/>
          <p:cNvSpPr txBox="1"/>
          <p:nvPr>
            <p:ph idx="1" type="body"/>
          </p:nvPr>
        </p:nvSpPr>
        <p:spPr>
          <a:xfrm>
            <a:off x="725275" y="1722025"/>
            <a:ext cx="3515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21" name="Google Shape;321;p44"/>
          <p:cNvSpPr txBox="1"/>
          <p:nvPr>
            <p:ph idx="2" type="subTitle"/>
          </p:nvPr>
        </p:nvSpPr>
        <p:spPr>
          <a:xfrm>
            <a:off x="718649" y="292250"/>
            <a:ext cx="35463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322" name="Shape 322"/>
        <p:cNvGrpSpPr/>
        <p:nvPr/>
      </p:nvGrpSpPr>
      <p:grpSpPr>
        <a:xfrm>
          <a:off x="0" y="0"/>
          <a:ext cx="0" cy="0"/>
          <a:chOff x="0" y="0"/>
          <a:chExt cx="0" cy="0"/>
        </a:xfrm>
      </p:grpSpPr>
      <p:sp>
        <p:nvSpPr>
          <p:cNvPr id="323" name="Google Shape;323;p45"/>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24" name="Google Shape;324;p45"/>
          <p:cNvSpPr txBox="1"/>
          <p:nvPr>
            <p:ph idx="1" type="body"/>
          </p:nvPr>
        </p:nvSpPr>
        <p:spPr>
          <a:xfrm>
            <a:off x="737118" y="3585136"/>
            <a:ext cx="2258100" cy="1332600"/>
          </a:xfrm>
          <a:prstGeom prst="rect">
            <a:avLst/>
          </a:prstGeom>
        </p:spPr>
        <p:txBody>
          <a:bodyPr anchorCtr="0" anchor="t" bIns="91425" lIns="91425" spcFirstLastPara="1" rIns="91425" wrap="square" tIns="91425"/>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325" name="Google Shape;325;p45"/>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326" name="Shape 326"/>
        <p:cNvGrpSpPr/>
        <p:nvPr/>
      </p:nvGrpSpPr>
      <p:grpSpPr>
        <a:xfrm>
          <a:off x="0" y="0"/>
          <a:ext cx="0" cy="0"/>
          <a:chOff x="0" y="0"/>
          <a:chExt cx="0" cy="0"/>
        </a:xfrm>
      </p:grpSpPr>
      <p:sp>
        <p:nvSpPr>
          <p:cNvPr id="327" name="Google Shape;32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28" name="Google Shape;328;p46"/>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329" name="Google Shape;329;p46"/>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330" name="Google Shape;330;p46"/>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331" name="Google Shape;331;p46"/>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332" name="Google Shape;332;p46"/>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333" name="Google Shape;333;p46"/>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334" name="Google Shape;334;p46"/>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335" name="Google Shape;335;p46"/>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336" name="Google Shape;336;p46"/>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337" name="Google Shape;337;p46"/>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338" name="Google Shape;338;p46"/>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339" name="Google Shape;339;p46"/>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340" name="Google Shape;340;p46"/>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341" name="Google Shape;341;p46"/>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342" name="Google Shape;342;p46"/>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343" name="Google Shape;343;p46"/>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344" name="Google Shape;344;p46"/>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345" name="Google Shape;345;p46"/>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346" name="Google Shape;346;p46"/>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347" name="Google Shape;347;p46"/>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348" name="Google Shape;348;p46"/>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349" name="Google Shape;349;p46"/>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350" name="Google Shape;350;p46"/>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351" name="Google Shape;351;p46"/>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352" name="Google Shape;352;p46"/>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353" name="Google Shape;353;p46"/>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354" name="Google Shape;354;p46"/>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355" name="Google Shape;355;p46"/>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356" name="Google Shape;356;p46"/>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357" name="Google Shape;357;p46"/>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358" name="Google Shape;358;p46"/>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359" name="Google Shape;359;p46"/>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360" name="Google Shape;360;p46"/>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361" name="Google Shape;361;p46"/>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362" name="Google Shape;362;p46"/>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363" name="Google Shape;363;p46"/>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364" name="Google Shape;364;p46"/>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365" name="Google Shape;365;p46"/>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366" name="Google Shape;366;p46"/>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367" name="Shape 367"/>
        <p:cNvGrpSpPr/>
        <p:nvPr/>
      </p:nvGrpSpPr>
      <p:grpSpPr>
        <a:xfrm>
          <a:off x="0" y="0"/>
          <a:ext cx="0" cy="0"/>
          <a:chOff x="0" y="0"/>
          <a:chExt cx="0" cy="0"/>
        </a:xfrm>
      </p:grpSpPr>
      <p:sp>
        <p:nvSpPr>
          <p:cNvPr id="368" name="Google Shape;368;p47"/>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369" name="Google Shape;369;p47"/>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370" name="Google Shape;370;p47"/>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Google Shape;371;p47"/>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Google Shape;372;p47"/>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Google Shape;373;p47"/>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Google Shape;374;p47"/>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Google Shape;375;p47"/>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376" name="Google Shape;376;p47"/>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377" name="Google Shape;377;p47"/>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378" name="Google Shape;378;p47"/>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379" name="Google Shape;379;p47"/>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380" name="Google Shape;380;p47"/>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Google Shape;381;p47"/>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382" name="Google Shape;382;p47"/>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383" name="Shape 383"/>
        <p:cNvGrpSpPr/>
        <p:nvPr/>
      </p:nvGrpSpPr>
      <p:grpSpPr>
        <a:xfrm>
          <a:off x="0" y="0"/>
          <a:ext cx="0" cy="0"/>
          <a:chOff x="0" y="0"/>
          <a:chExt cx="0" cy="0"/>
        </a:xfrm>
      </p:grpSpPr>
      <p:sp>
        <p:nvSpPr>
          <p:cNvPr id="384" name="Google Shape;384;p4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5" name="Google Shape;385;p48"/>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6" name="Google Shape;38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391" name="Shape 391"/>
        <p:cNvGrpSpPr/>
        <p:nvPr/>
      </p:nvGrpSpPr>
      <p:grpSpPr>
        <a:xfrm>
          <a:off x="0" y="0"/>
          <a:ext cx="0" cy="0"/>
          <a:chOff x="0" y="0"/>
          <a:chExt cx="0" cy="0"/>
        </a:xfrm>
      </p:grpSpPr>
      <p:sp>
        <p:nvSpPr>
          <p:cNvPr id="392" name="Google Shape;392;p50"/>
          <p:cNvSpPr txBox="1"/>
          <p:nvPr>
            <p:ph type="ctrTitle"/>
          </p:nvPr>
        </p:nvSpPr>
        <p:spPr>
          <a:xfrm>
            <a:off x="718450" y="525013"/>
            <a:ext cx="7386600" cy="1651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5000"/>
              <a:buFont typeface="Helvetica Neue"/>
              <a:buNone/>
              <a:defRPr b="1" i="0" sz="50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393" name="Google Shape;393;p50"/>
          <p:cNvSpPr txBox="1"/>
          <p:nvPr>
            <p:ph idx="1" type="subTitle"/>
          </p:nvPr>
        </p:nvSpPr>
        <p:spPr>
          <a:xfrm>
            <a:off x="735281" y="2270704"/>
            <a:ext cx="4389300" cy="792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1400"/>
              <a:buFont typeface="Helvetica Neue"/>
              <a:buNone/>
              <a:defRPr b="0" i="0" sz="1400" u="none" cap="none" strike="noStrike">
                <a:solidFill>
                  <a:srgbClr val="00C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206E7C"/>
              </a:buClr>
              <a:buSzPts val="1400"/>
              <a:buFont typeface="Helvetica Neue"/>
              <a:buNone/>
              <a:defRPr b="0" i="0" sz="1400" u="none" cap="none" strike="noStrike">
                <a:solidFill>
                  <a:srgbClr val="206E7C"/>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206E7C"/>
              </a:buClr>
              <a:buSzPts val="1400"/>
              <a:buFont typeface="Helvetica Neue"/>
              <a:buNone/>
              <a:defRPr b="0" i="0" sz="1400" u="none" cap="none" strike="noStrike">
                <a:solidFill>
                  <a:srgbClr val="206E7C"/>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206E7C"/>
              </a:buClr>
              <a:buSzPts val="1200"/>
              <a:buFont typeface="Helvetica Neue"/>
              <a:buNone/>
              <a:defRPr b="0" i="0" sz="1200" u="none" cap="none" strike="noStrike">
                <a:solidFill>
                  <a:srgbClr val="206E7C"/>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206E7C"/>
              </a:buClr>
              <a:buSzPts val="1000"/>
              <a:buFont typeface="Helvetica Neue"/>
              <a:buNone/>
              <a:defRPr b="0" i="0" sz="1000" u="none" cap="none" strike="noStrike">
                <a:solidFill>
                  <a:srgbClr val="206E7C"/>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206E7C"/>
              </a:buClr>
              <a:buSzPts val="800"/>
              <a:buFont typeface="Helvetica Neue"/>
              <a:buNone/>
              <a:defRPr b="0" i="0" sz="800" u="none" cap="none" strike="noStrike">
                <a:solidFill>
                  <a:srgbClr val="206E7C"/>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206E7C"/>
              </a:buClr>
              <a:buSzPts val="800"/>
              <a:buFont typeface="Helvetica Neue"/>
              <a:buNone/>
              <a:defRPr b="0" i="0" sz="800" u="none" cap="none" strike="noStrike">
                <a:solidFill>
                  <a:srgbClr val="206E7C"/>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206E7C"/>
              </a:buClr>
              <a:buSzPts val="800"/>
              <a:buFont typeface="Helvetica Neue"/>
              <a:buNone/>
              <a:defRPr b="0" i="0" sz="800" u="none" cap="none" strike="noStrike">
                <a:solidFill>
                  <a:srgbClr val="206E7C"/>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206E7C"/>
              </a:buClr>
              <a:buSzPts val="800"/>
              <a:buFont typeface="Helvetica Neue"/>
              <a:buNone/>
              <a:defRPr b="0" i="0" sz="800" u="none" cap="none" strike="noStrike">
                <a:solidFill>
                  <a:srgbClr val="206E7C"/>
                </a:solidFill>
                <a:latin typeface="Helvetica Neue"/>
                <a:ea typeface="Helvetica Neue"/>
                <a:cs typeface="Helvetica Neue"/>
                <a:sym typeface="Helvetica Neue"/>
              </a:defRPr>
            </a:lvl9pPr>
          </a:lstStyle>
          <a:p/>
        </p:txBody>
      </p:sp>
      <p:sp>
        <p:nvSpPr>
          <p:cNvPr id="394" name="Google Shape;394;p50"/>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0" i="0" sz="8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pic>
        <p:nvPicPr>
          <p:cNvPr id="395" name="Google Shape;395;p50"/>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396" name="Shape 396"/>
        <p:cNvGrpSpPr/>
        <p:nvPr/>
      </p:nvGrpSpPr>
      <p:grpSpPr>
        <a:xfrm>
          <a:off x="0" y="0"/>
          <a:ext cx="0" cy="0"/>
          <a:chOff x="0" y="0"/>
          <a:chExt cx="0" cy="0"/>
        </a:xfrm>
      </p:grpSpPr>
      <p:sp>
        <p:nvSpPr>
          <p:cNvPr id="397" name="Google Shape;397;p51"/>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398" name="Google Shape;398;p51"/>
          <p:cNvSpPr txBox="1"/>
          <p:nvPr>
            <p:ph idx="1" type="body"/>
          </p:nvPr>
        </p:nvSpPr>
        <p:spPr>
          <a:xfrm>
            <a:off x="623400" y="1662376"/>
            <a:ext cx="78915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
        <p:nvSpPr>
          <p:cNvPr id="399" name="Google Shape;399;p5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400" name="Shape 400"/>
        <p:cNvGrpSpPr/>
        <p:nvPr/>
      </p:nvGrpSpPr>
      <p:grpSpPr>
        <a:xfrm>
          <a:off x="0" y="0"/>
          <a:ext cx="0" cy="0"/>
          <a:chOff x="0" y="0"/>
          <a:chExt cx="0" cy="0"/>
        </a:xfrm>
      </p:grpSpPr>
      <p:sp>
        <p:nvSpPr>
          <p:cNvPr id="401" name="Google Shape;401;p5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02" name="Google Shape;402;p52"/>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1C304A"/>
              </a:buClr>
              <a:buSzPts val="6000"/>
              <a:buFont typeface="Helvetica Neue"/>
              <a:buNone/>
              <a:defRPr b="1" i="0" sz="60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
        <p:nvSpPr>
          <p:cNvPr id="403" name="Google Shape;403;p52"/>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29" name="Shape 29"/>
        <p:cNvGrpSpPr/>
        <p:nvPr/>
      </p:nvGrpSpPr>
      <p:grpSpPr>
        <a:xfrm>
          <a:off x="0" y="0"/>
          <a:ext cx="0" cy="0"/>
          <a:chOff x="0" y="0"/>
          <a:chExt cx="0" cy="0"/>
        </a:xfrm>
      </p:grpSpPr>
      <p:sp>
        <p:nvSpPr>
          <p:cNvPr id="30" name="Google Shape;30;p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31" name="Google Shape;31;p6"/>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2" name="Google Shape;32;p6"/>
          <p:cNvSpPr txBox="1"/>
          <p:nvPr>
            <p:ph idx="1" type="subTitle"/>
          </p:nvPr>
        </p:nvSpPr>
        <p:spPr>
          <a:xfrm>
            <a:off x="746072"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404" name="Shape 404"/>
        <p:cNvGrpSpPr/>
        <p:nvPr/>
      </p:nvGrpSpPr>
      <p:grpSpPr>
        <a:xfrm>
          <a:off x="0" y="0"/>
          <a:ext cx="0" cy="0"/>
          <a:chOff x="0" y="0"/>
          <a:chExt cx="0" cy="0"/>
        </a:xfrm>
      </p:grpSpPr>
      <p:sp>
        <p:nvSpPr>
          <p:cNvPr id="405" name="Google Shape;405;p53"/>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1C304A"/>
              </a:buClr>
              <a:buSzPts val="3200"/>
              <a:buFont typeface="Helvetica Neue"/>
              <a:buNone/>
              <a:defRPr b="1" i="0" sz="32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
        <p:nvSpPr>
          <p:cNvPr id="406" name="Google Shape;406;p5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407" name="Shape 407"/>
        <p:cNvGrpSpPr/>
        <p:nvPr/>
      </p:nvGrpSpPr>
      <p:grpSpPr>
        <a:xfrm>
          <a:off x="0" y="0"/>
          <a:ext cx="0" cy="0"/>
          <a:chOff x="0" y="0"/>
          <a:chExt cx="0" cy="0"/>
        </a:xfrm>
      </p:grpSpPr>
      <p:sp>
        <p:nvSpPr>
          <p:cNvPr id="408" name="Google Shape;408;p54"/>
          <p:cNvSpPr txBox="1"/>
          <p:nvPr>
            <p:ph idx="1" type="body"/>
          </p:nvPr>
        </p:nvSpPr>
        <p:spPr>
          <a:xfrm>
            <a:off x="737118" y="2471784"/>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9pPr>
          </a:lstStyle>
          <a:p/>
        </p:txBody>
      </p:sp>
      <p:sp>
        <p:nvSpPr>
          <p:cNvPr id="409" name="Google Shape;409;p5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4"/>
          <p:cNvSpPr txBox="1"/>
          <p:nvPr>
            <p:ph idx="2" type="body"/>
          </p:nvPr>
        </p:nvSpPr>
        <p:spPr>
          <a:xfrm>
            <a:off x="3323393" y="2471784"/>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9pPr>
          </a:lstStyle>
          <a:p/>
        </p:txBody>
      </p:sp>
      <p:sp>
        <p:nvSpPr>
          <p:cNvPr id="411" name="Google Shape;411;p54"/>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9pPr>
          </a:lstStyle>
          <a:p/>
        </p:txBody>
      </p:sp>
      <p:sp>
        <p:nvSpPr>
          <p:cNvPr id="412" name="Google Shape;412;p54"/>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13" name="Google Shape;413;p54"/>
          <p:cNvSpPr txBox="1"/>
          <p:nvPr>
            <p:ph idx="4"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414" name="Google Shape;414;p5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15" name="Google Shape;415;p5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16" name="Google Shape;416;p5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417" name="Google Shape;417;p5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18" name="Google Shape;418;p5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419" name="Google Shape;419;p5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0" name="Google Shape;420;p5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421" name="Shape 421"/>
        <p:cNvGrpSpPr/>
        <p:nvPr/>
      </p:nvGrpSpPr>
      <p:grpSpPr>
        <a:xfrm>
          <a:off x="0" y="0"/>
          <a:ext cx="0" cy="0"/>
          <a:chOff x="0" y="0"/>
          <a:chExt cx="0" cy="0"/>
        </a:xfrm>
      </p:grpSpPr>
      <p:sp>
        <p:nvSpPr>
          <p:cNvPr id="422" name="Google Shape;422;p55"/>
          <p:cNvSpPr txBox="1"/>
          <p:nvPr>
            <p:ph idx="1" type="body"/>
          </p:nvPr>
        </p:nvSpPr>
        <p:spPr>
          <a:xfrm>
            <a:off x="1493788" y="1694407"/>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23" name="Google Shape;423;p5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24" name="Google Shape;424;p5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5" name="Google Shape;425;p5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6" name="Google Shape;426;p55"/>
          <p:cNvSpPr txBox="1"/>
          <p:nvPr>
            <p:ph idx="2" type="body"/>
          </p:nvPr>
        </p:nvSpPr>
        <p:spPr>
          <a:xfrm>
            <a:off x="5027312" y="1694407"/>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27" name="Google Shape;427;p55"/>
          <p:cNvSpPr txBox="1"/>
          <p:nvPr>
            <p:ph idx="3" type="body"/>
          </p:nvPr>
        </p:nvSpPr>
        <p:spPr>
          <a:xfrm>
            <a:off x="1493788" y="3313631"/>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28" name="Google Shape;428;p5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29" name="Google Shape;429;p5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30" name="Google Shape;430;p55"/>
          <p:cNvSpPr txBox="1"/>
          <p:nvPr>
            <p:ph idx="4" type="body"/>
          </p:nvPr>
        </p:nvSpPr>
        <p:spPr>
          <a:xfrm>
            <a:off x="5027312" y="3313631"/>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31" name="Google Shape;431;p55"/>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432" name="Shape 432"/>
        <p:cNvGrpSpPr/>
        <p:nvPr/>
      </p:nvGrpSpPr>
      <p:grpSpPr>
        <a:xfrm>
          <a:off x="0" y="0"/>
          <a:ext cx="0" cy="0"/>
          <a:chOff x="0" y="0"/>
          <a:chExt cx="0" cy="0"/>
        </a:xfrm>
      </p:grpSpPr>
      <p:sp>
        <p:nvSpPr>
          <p:cNvPr id="433" name="Google Shape;433;p56"/>
          <p:cNvSpPr txBox="1"/>
          <p:nvPr>
            <p:ph type="ctrTitle"/>
          </p:nvPr>
        </p:nvSpPr>
        <p:spPr>
          <a:xfrm>
            <a:off x="712840" y="536231"/>
            <a:ext cx="7386600" cy="925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1C304A"/>
              </a:buClr>
              <a:buSzPts val="5000"/>
              <a:buFont typeface="Helvetica Neue"/>
              <a:buNone/>
              <a:defRPr b="1" i="0" sz="50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5000"/>
              <a:buFont typeface="Arial"/>
              <a:buNone/>
              <a:defRPr b="0" i="0" sz="5000" u="none" cap="none" strike="noStrike">
                <a:solidFill>
                  <a:srgbClr val="1C304A"/>
                </a:solidFill>
                <a:latin typeface="Arial"/>
                <a:ea typeface="Arial"/>
                <a:cs typeface="Arial"/>
                <a:sym typeface="Arial"/>
              </a:defRPr>
            </a:lvl9pPr>
          </a:lstStyle>
          <a:p/>
        </p:txBody>
      </p:sp>
      <p:sp>
        <p:nvSpPr>
          <p:cNvPr id="434" name="Google Shape;434;p56"/>
          <p:cNvSpPr txBox="1"/>
          <p:nvPr>
            <p:ph idx="1" type="subTitle"/>
          </p:nvPr>
        </p:nvSpPr>
        <p:spPr>
          <a:xfrm>
            <a:off x="729681" y="2287534"/>
            <a:ext cx="4389300" cy="792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1C304A"/>
              </a:buClr>
              <a:buSzPts val="1400"/>
              <a:buFont typeface="Helvetica Neue"/>
              <a:buNone/>
              <a:defRPr b="0" i="0" sz="14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1400"/>
              <a:buFont typeface="Helvetica Neue"/>
              <a:buNone/>
              <a:defRPr b="0" i="0" sz="14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1400"/>
              <a:buFont typeface="Helvetica Neue"/>
              <a:buNone/>
              <a:defRPr b="0" i="0" sz="14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1200"/>
              <a:buFont typeface="Helvetica Neue"/>
              <a:buNone/>
              <a:defRPr b="0" i="0" sz="12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1000"/>
              <a:buFont typeface="Helvetica Neue"/>
              <a:buNone/>
              <a:defRPr b="0" i="0" sz="10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800"/>
              <a:buFont typeface="Helvetica Neue"/>
              <a:buNone/>
              <a:defRPr b="0" i="0" sz="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800"/>
              <a:buFont typeface="Helvetica Neue"/>
              <a:buNone/>
              <a:defRPr b="0" i="0" sz="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800"/>
              <a:buFont typeface="Helvetica Neue"/>
              <a:buNone/>
              <a:defRPr b="0" i="0" sz="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8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435" name="Google Shape;435;p56"/>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0" i="0" sz="8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pic>
        <p:nvPicPr>
          <p:cNvPr descr="18F-Logo-S.png" id="436" name="Google Shape;436;p56"/>
          <p:cNvPicPr preferRelativeResize="0"/>
          <p:nvPr/>
        </p:nvPicPr>
        <p:blipFill rotWithShape="1">
          <a:blip r:embed="rId2">
            <a:alphaModFix/>
          </a:blip>
          <a:srcRect b="0" l="0" r="0" t="0"/>
          <a:stretch/>
        </p:blipFill>
        <p:spPr>
          <a:xfrm>
            <a:off x="825500" y="4438375"/>
            <a:ext cx="329350" cy="3293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437" name="Shape 437"/>
        <p:cNvGrpSpPr/>
        <p:nvPr/>
      </p:nvGrpSpPr>
      <p:grpSpPr>
        <a:xfrm>
          <a:off x="0" y="0"/>
          <a:ext cx="0" cy="0"/>
          <a:chOff x="0" y="0"/>
          <a:chExt cx="0" cy="0"/>
        </a:xfrm>
      </p:grpSpPr>
      <p:sp>
        <p:nvSpPr>
          <p:cNvPr id="438" name="Google Shape;438;p5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39" name="Google Shape;439;p57"/>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CFFF"/>
              </a:buClr>
              <a:buSzPts val="6000"/>
              <a:buFont typeface="Helvetica Neue"/>
              <a:buNone/>
              <a:defRPr b="1" i="0" sz="60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440" name="Shape 440"/>
        <p:cNvGrpSpPr/>
        <p:nvPr/>
      </p:nvGrpSpPr>
      <p:grpSpPr>
        <a:xfrm>
          <a:off x="0" y="0"/>
          <a:ext cx="0" cy="0"/>
          <a:chOff x="0" y="0"/>
          <a:chExt cx="0" cy="0"/>
        </a:xfrm>
      </p:grpSpPr>
      <p:sp>
        <p:nvSpPr>
          <p:cNvPr id="441" name="Google Shape;441;p5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42" name="Google Shape;442;p58"/>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1C304A"/>
              </a:buClr>
              <a:buSzPts val="6000"/>
              <a:buFont typeface="Helvetica Neue"/>
              <a:buNone/>
              <a:defRPr b="1" i="0" sz="60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
        <p:nvSpPr>
          <p:cNvPr id="443" name="Google Shape;443;p58"/>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046B99"/>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pic>
        <p:nvPicPr>
          <p:cNvPr descr="18F-Logo-S.png" id="444" name="Google Shape;444;p58"/>
          <p:cNvPicPr preferRelativeResize="0"/>
          <p:nvPr/>
        </p:nvPicPr>
        <p:blipFill rotWithShape="1">
          <a:blip r:embed="rId2">
            <a:alphaModFix/>
          </a:blip>
          <a:srcRect b="0" l="0" r="0" t="0"/>
          <a:stretch/>
        </p:blipFill>
        <p:spPr>
          <a:xfrm>
            <a:off x="825500" y="4566350"/>
            <a:ext cx="201375" cy="201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445" name="Shape 445"/>
        <p:cNvGrpSpPr/>
        <p:nvPr/>
      </p:nvGrpSpPr>
      <p:grpSpPr>
        <a:xfrm>
          <a:off x="0" y="0"/>
          <a:ext cx="0" cy="0"/>
          <a:chOff x="0" y="0"/>
          <a:chExt cx="0" cy="0"/>
        </a:xfrm>
      </p:grpSpPr>
      <p:sp>
        <p:nvSpPr>
          <p:cNvPr id="446" name="Google Shape;446;p5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47" name="Google Shape;447;p59"/>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1C304A"/>
              </a:buClr>
              <a:buSzPts val="3200"/>
              <a:buFont typeface="Helvetica Neue"/>
              <a:buNone/>
              <a:defRPr b="1" i="0" sz="32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448" name="Shape 448"/>
        <p:cNvGrpSpPr/>
        <p:nvPr/>
      </p:nvGrpSpPr>
      <p:grpSpPr>
        <a:xfrm>
          <a:off x="0" y="0"/>
          <a:ext cx="0" cy="0"/>
          <a:chOff x="0" y="0"/>
          <a:chExt cx="0" cy="0"/>
        </a:xfrm>
      </p:grpSpPr>
      <p:sp>
        <p:nvSpPr>
          <p:cNvPr id="449" name="Google Shape;449;p60"/>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50" name="Google Shape;450;p60"/>
          <p:cNvSpPr txBox="1"/>
          <p:nvPr>
            <p:ph idx="1" type="body"/>
          </p:nvPr>
        </p:nvSpPr>
        <p:spPr>
          <a:xfrm>
            <a:off x="623400" y="1654658"/>
            <a:ext cx="78915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451" name="Google Shape;451;p6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452" name="Shape 452"/>
        <p:cNvGrpSpPr/>
        <p:nvPr/>
      </p:nvGrpSpPr>
      <p:grpSpPr>
        <a:xfrm>
          <a:off x="0" y="0"/>
          <a:ext cx="0" cy="0"/>
          <a:chOff x="0" y="0"/>
          <a:chExt cx="0" cy="0"/>
        </a:xfrm>
      </p:grpSpPr>
      <p:sp>
        <p:nvSpPr>
          <p:cNvPr id="453" name="Google Shape;453;p6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54" name="Google Shape;454;p61"/>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55" name="Google Shape;455;p61"/>
          <p:cNvSpPr txBox="1"/>
          <p:nvPr>
            <p:ph idx="1" type="body"/>
          </p:nvPr>
        </p:nvSpPr>
        <p:spPr>
          <a:xfrm>
            <a:off x="697434" y="1714063"/>
            <a:ext cx="3617700" cy="26376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000"/>
              </a:spcBef>
              <a:spcAft>
                <a:spcPts val="10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56" name="Google Shape;456;p61"/>
          <p:cNvSpPr txBox="1"/>
          <p:nvPr>
            <p:ph idx="2" type="body"/>
          </p:nvPr>
        </p:nvSpPr>
        <p:spPr>
          <a:xfrm>
            <a:off x="4675870" y="1737313"/>
            <a:ext cx="3617700" cy="26376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000"/>
              </a:spcBef>
              <a:spcAft>
                <a:spcPts val="10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57" name="Google Shape;457;p61"/>
          <p:cNvSpPr txBox="1"/>
          <p:nvPr>
            <p:ph idx="3"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458" name="Shape 458"/>
        <p:cNvGrpSpPr/>
        <p:nvPr/>
      </p:nvGrpSpPr>
      <p:grpSpPr>
        <a:xfrm>
          <a:off x="0" y="0"/>
          <a:ext cx="0" cy="0"/>
          <a:chOff x="0" y="0"/>
          <a:chExt cx="0" cy="0"/>
        </a:xfrm>
      </p:grpSpPr>
      <p:sp>
        <p:nvSpPr>
          <p:cNvPr id="459" name="Google Shape;459;p6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C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60" name="Google Shape;460;p62"/>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61" name="Google Shape;461;p62"/>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462" name="Google Shape;462;p62"/>
          <p:cNvSpPr txBox="1"/>
          <p:nvPr>
            <p:ph idx="2" type="body"/>
          </p:nvPr>
        </p:nvSpPr>
        <p:spPr>
          <a:xfrm>
            <a:off x="737118" y="2495159"/>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63" name="Google Shape;463;p62"/>
          <p:cNvSpPr txBox="1"/>
          <p:nvPr>
            <p:ph idx="3" type="body"/>
          </p:nvPr>
        </p:nvSpPr>
        <p:spPr>
          <a:xfrm>
            <a:off x="3323393" y="2495159"/>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64" name="Google Shape;464;p62"/>
          <p:cNvSpPr txBox="1"/>
          <p:nvPr>
            <p:ph idx="4" type="body"/>
          </p:nvPr>
        </p:nvSpPr>
        <p:spPr>
          <a:xfrm>
            <a:off x="5909667" y="2495159"/>
            <a:ext cx="2258100" cy="13326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65" name="Google Shape;465;p62"/>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66" name="Google Shape;466;p62"/>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467" name="Google Shape;467;p62"/>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68" name="Google Shape;468;p62"/>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469" name="Google Shape;469;p62"/>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70" name="Google Shape;470;p62"/>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33" name="Shape 33"/>
        <p:cNvGrpSpPr/>
        <p:nvPr/>
      </p:nvGrpSpPr>
      <p:grpSpPr>
        <a:xfrm>
          <a:off x="0" y="0"/>
          <a:ext cx="0" cy="0"/>
          <a:chOff x="0" y="0"/>
          <a:chExt cx="0" cy="0"/>
        </a:xfrm>
      </p:grpSpPr>
      <p:sp>
        <p:nvSpPr>
          <p:cNvPr id="34" name="Google Shape;34;p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
        <p:nvSpPr>
          <p:cNvPr id="35" name="Google Shape;35;p7"/>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471" name="Shape 471"/>
        <p:cNvGrpSpPr/>
        <p:nvPr/>
      </p:nvGrpSpPr>
      <p:grpSpPr>
        <a:xfrm>
          <a:off x="0" y="0"/>
          <a:ext cx="0" cy="0"/>
          <a:chOff x="0" y="0"/>
          <a:chExt cx="0" cy="0"/>
        </a:xfrm>
      </p:grpSpPr>
      <p:sp>
        <p:nvSpPr>
          <p:cNvPr id="472" name="Google Shape;472;p63"/>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73" name="Google Shape;473;p6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74" name="Google Shape;474;p63"/>
          <p:cNvSpPr txBox="1"/>
          <p:nvPr>
            <p:ph idx="1" type="body"/>
          </p:nvPr>
        </p:nvSpPr>
        <p:spPr>
          <a:xfrm>
            <a:off x="725280" y="1722020"/>
            <a:ext cx="3617700" cy="26376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1pPr>
            <a:lvl2pPr indent="-304800" lvl="1" marL="9144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2pPr>
            <a:lvl3pPr indent="-304800" lvl="2" marL="13716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304800" lvl="4" marL="22860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5pPr>
            <a:lvl6pPr indent="-304800" lvl="5" marL="27432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6pPr>
            <a:lvl7pPr indent="-304800" lvl="6" marL="32004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7pPr>
            <a:lvl8pPr indent="-304800" lvl="7" marL="36576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8pPr>
            <a:lvl9pPr indent="-304800" lvl="8" marL="4114800" marR="0" rtl="0" algn="l">
              <a:lnSpc>
                <a:spcPct val="115000"/>
              </a:lnSpc>
              <a:spcBef>
                <a:spcPts val="1000"/>
              </a:spcBef>
              <a:spcAft>
                <a:spcPts val="100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9pPr>
          </a:lstStyle>
          <a:p/>
        </p:txBody>
      </p:sp>
      <p:sp>
        <p:nvSpPr>
          <p:cNvPr id="475" name="Google Shape;475;p63"/>
          <p:cNvSpPr txBox="1"/>
          <p:nvPr>
            <p:ph idx="2" type="body"/>
          </p:nvPr>
        </p:nvSpPr>
        <p:spPr>
          <a:xfrm>
            <a:off x="4675870" y="1745270"/>
            <a:ext cx="3617700" cy="26376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1pPr>
            <a:lvl2pPr indent="-304800" lvl="1" marL="9144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2pPr>
            <a:lvl3pPr indent="-304800" lvl="2" marL="13716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304800" lvl="4" marL="22860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5pPr>
            <a:lvl6pPr indent="-304800" lvl="5" marL="27432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6pPr>
            <a:lvl7pPr indent="-304800" lvl="6" marL="32004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7pPr>
            <a:lvl8pPr indent="-304800" lvl="7" marL="3657600" marR="0" rtl="0" algn="l">
              <a:lnSpc>
                <a:spcPct val="115000"/>
              </a:lnSpc>
              <a:spcBef>
                <a:spcPts val="10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8pPr>
            <a:lvl9pPr indent="-304800" lvl="8" marL="4114800" marR="0" rtl="0" algn="l">
              <a:lnSpc>
                <a:spcPct val="115000"/>
              </a:lnSpc>
              <a:spcBef>
                <a:spcPts val="1000"/>
              </a:spcBef>
              <a:spcAft>
                <a:spcPts val="100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9pPr>
          </a:lstStyle>
          <a:p/>
        </p:txBody>
      </p:sp>
      <p:sp>
        <p:nvSpPr>
          <p:cNvPr id="476" name="Google Shape;476;p63"/>
          <p:cNvSpPr txBox="1"/>
          <p:nvPr>
            <p:ph idx="3"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477" name="Shape 477"/>
        <p:cNvGrpSpPr/>
        <p:nvPr/>
      </p:nvGrpSpPr>
      <p:grpSpPr>
        <a:xfrm>
          <a:off x="0" y="0"/>
          <a:ext cx="0" cy="0"/>
          <a:chOff x="0" y="0"/>
          <a:chExt cx="0" cy="0"/>
        </a:xfrm>
      </p:grpSpPr>
      <p:sp>
        <p:nvSpPr>
          <p:cNvPr id="478" name="Google Shape;478;p64"/>
          <p:cNvSpPr txBox="1"/>
          <p:nvPr>
            <p:ph idx="1" type="body"/>
          </p:nvPr>
        </p:nvSpPr>
        <p:spPr>
          <a:xfrm>
            <a:off x="1493788" y="1694407"/>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79" name="Google Shape;479;p6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80" name="Google Shape;480;p64"/>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81" name="Google Shape;481;p64"/>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82" name="Google Shape;482;p64"/>
          <p:cNvSpPr txBox="1"/>
          <p:nvPr>
            <p:ph idx="2" type="body"/>
          </p:nvPr>
        </p:nvSpPr>
        <p:spPr>
          <a:xfrm>
            <a:off x="5027312" y="1694407"/>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83" name="Google Shape;483;p64"/>
          <p:cNvSpPr txBox="1"/>
          <p:nvPr>
            <p:ph idx="3" type="body"/>
          </p:nvPr>
        </p:nvSpPr>
        <p:spPr>
          <a:xfrm>
            <a:off x="1493788" y="3313631"/>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84" name="Google Shape;484;p64"/>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85" name="Google Shape;485;p64"/>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486" name="Google Shape;486;p64"/>
          <p:cNvSpPr txBox="1"/>
          <p:nvPr>
            <p:ph idx="4" type="body"/>
          </p:nvPr>
        </p:nvSpPr>
        <p:spPr>
          <a:xfrm>
            <a:off x="5027312" y="3313631"/>
            <a:ext cx="2622900" cy="890400"/>
          </a:xfrm>
          <a:prstGeom prst="rect">
            <a:avLst/>
          </a:prstGeom>
          <a:noFill/>
          <a:ln>
            <a:noFill/>
          </a:ln>
        </p:spPr>
        <p:txBody>
          <a:bodyPr anchorCtr="0" anchor="ctr" bIns="91425" lIns="91425" spcFirstLastPara="1" rIns="91425" wrap="square" tIns="91425"/>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487" name="Google Shape;487;p64"/>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488" name="Shape 488"/>
        <p:cNvGrpSpPr/>
        <p:nvPr/>
      </p:nvGrpSpPr>
      <p:grpSpPr>
        <a:xfrm>
          <a:off x="0" y="0"/>
          <a:ext cx="0" cy="0"/>
          <a:chOff x="0" y="0"/>
          <a:chExt cx="0" cy="0"/>
        </a:xfrm>
      </p:grpSpPr>
      <p:sp>
        <p:nvSpPr>
          <p:cNvPr id="489" name="Google Shape;489;p6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490" name="Google Shape;490;p65"/>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491" name="Google Shape;491;p65"/>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492" name="Google Shape;492;p65"/>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493" name="Google Shape;493;p65"/>
          <p:cNvSpPr txBox="1"/>
          <p:nvPr>
            <p:ph idx="2" type="body"/>
          </p:nvPr>
        </p:nvSpPr>
        <p:spPr>
          <a:xfrm>
            <a:off x="873513" y="3007750"/>
            <a:ext cx="1278900" cy="82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1"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94" name="Google Shape;494;p65"/>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495" name="Google Shape;495;p65"/>
          <p:cNvSpPr txBox="1"/>
          <p:nvPr>
            <p:ph idx="3" type="body"/>
          </p:nvPr>
        </p:nvSpPr>
        <p:spPr>
          <a:xfrm>
            <a:off x="2403713" y="3007750"/>
            <a:ext cx="1278900" cy="82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1"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96" name="Google Shape;496;p65"/>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497" name="Google Shape;497;p65"/>
          <p:cNvSpPr txBox="1"/>
          <p:nvPr>
            <p:ph idx="4" type="body"/>
          </p:nvPr>
        </p:nvSpPr>
        <p:spPr>
          <a:xfrm>
            <a:off x="3933913" y="3007750"/>
            <a:ext cx="1278900" cy="82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1"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498" name="Google Shape;498;p65"/>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499" name="Google Shape;499;p65"/>
          <p:cNvSpPr txBox="1"/>
          <p:nvPr>
            <p:ph idx="5" type="body"/>
          </p:nvPr>
        </p:nvSpPr>
        <p:spPr>
          <a:xfrm>
            <a:off x="5464113" y="3007750"/>
            <a:ext cx="1278900" cy="82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1"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500" name="Google Shape;500;p65"/>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501" name="Google Shape;501;p65"/>
          <p:cNvSpPr txBox="1"/>
          <p:nvPr>
            <p:ph idx="6" type="body"/>
          </p:nvPr>
        </p:nvSpPr>
        <p:spPr>
          <a:xfrm>
            <a:off x="6994313" y="3007750"/>
            <a:ext cx="1278900" cy="82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1"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600"/>
              </a:spcBef>
              <a:spcAft>
                <a:spcPts val="16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502" name="Shape 502"/>
        <p:cNvGrpSpPr/>
        <p:nvPr/>
      </p:nvGrpSpPr>
      <p:grpSpPr>
        <a:xfrm>
          <a:off x="0" y="0"/>
          <a:ext cx="0" cy="0"/>
          <a:chOff x="0" y="0"/>
          <a:chExt cx="0" cy="0"/>
        </a:xfrm>
      </p:grpSpPr>
      <p:sp>
        <p:nvSpPr>
          <p:cNvPr id="503" name="Google Shape;503;p6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504" name="Google Shape;504;p66"/>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1C304A"/>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
        <p:nvSpPr>
          <p:cNvPr id="505" name="Google Shape;505;p66"/>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506" name="Shape 506"/>
        <p:cNvGrpSpPr/>
        <p:nvPr/>
      </p:nvGrpSpPr>
      <p:grpSpPr>
        <a:xfrm>
          <a:off x="0" y="0"/>
          <a:ext cx="0" cy="0"/>
          <a:chOff x="0" y="0"/>
          <a:chExt cx="0" cy="0"/>
        </a:xfrm>
      </p:grpSpPr>
      <p:pic>
        <p:nvPicPr>
          <p:cNvPr id="507" name="Google Shape;507;p67"/>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508" name="Google Shape;508;p67"/>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Arial"/>
              <a:ea typeface="Arial"/>
              <a:cs typeface="Arial"/>
              <a:sym typeface="Arial"/>
            </a:endParaRPr>
          </a:p>
        </p:txBody>
      </p:sp>
      <p:sp>
        <p:nvSpPr>
          <p:cNvPr id="509" name="Google Shape;509;p67"/>
          <p:cNvSpPr txBox="1"/>
          <p:nvPr>
            <p:ph type="ctrTitle"/>
          </p:nvPr>
        </p:nvSpPr>
        <p:spPr>
          <a:xfrm>
            <a:off x="4035650" y="3697025"/>
            <a:ext cx="4489800" cy="1048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1C304A"/>
              </a:buClr>
              <a:buSzPts val="3600"/>
              <a:buFont typeface="Helvetica Neue"/>
              <a:buNone/>
              <a:defRPr b="1" i="0" sz="3600" u="none" cap="none" strike="noStrike">
                <a:solidFill>
                  <a:srgbClr val="1C304A"/>
                </a:solidFill>
                <a:latin typeface="Helvetica Neue"/>
                <a:ea typeface="Helvetica Neue"/>
                <a:cs typeface="Helvetica Neue"/>
                <a:sym typeface="Helvetica Neue"/>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510" name="Shape 510"/>
        <p:cNvGrpSpPr/>
        <p:nvPr/>
      </p:nvGrpSpPr>
      <p:grpSpPr>
        <a:xfrm>
          <a:off x="0" y="0"/>
          <a:ext cx="0" cy="0"/>
          <a:chOff x="0" y="0"/>
          <a:chExt cx="0" cy="0"/>
        </a:xfrm>
      </p:grpSpPr>
      <p:pic>
        <p:nvPicPr>
          <p:cNvPr id="511" name="Google Shape;511;p68"/>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512" name="Google Shape;512;p68"/>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8"/>
          <p:cNvSpPr txBox="1"/>
          <p:nvPr>
            <p:ph idx="12" type="sldNum"/>
          </p:nvPr>
        </p:nvSpPr>
        <p:spPr>
          <a:xfrm>
            <a:off x="8472450" y="4881626"/>
            <a:ext cx="548700" cy="261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14" name="Google Shape;514;p68"/>
          <p:cNvSpPr txBox="1"/>
          <p:nvPr>
            <p:ph type="ctrTitle"/>
          </p:nvPr>
        </p:nvSpPr>
        <p:spPr>
          <a:xfrm>
            <a:off x="718656" y="614725"/>
            <a:ext cx="3494700" cy="844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2800"/>
              <a:buFont typeface="Arial"/>
              <a:buNone/>
              <a:defRPr b="0" i="0" sz="2800" u="none" cap="none" strike="noStrike">
                <a:solidFill>
                  <a:srgbClr val="1C304A"/>
                </a:solidFill>
                <a:latin typeface="Arial"/>
                <a:ea typeface="Arial"/>
                <a:cs typeface="Arial"/>
                <a:sym typeface="Arial"/>
              </a:defRPr>
            </a:lvl9pPr>
          </a:lstStyle>
          <a:p/>
        </p:txBody>
      </p:sp>
      <p:sp>
        <p:nvSpPr>
          <p:cNvPr id="515" name="Google Shape;515;p68"/>
          <p:cNvSpPr txBox="1"/>
          <p:nvPr>
            <p:ph idx="1" type="body"/>
          </p:nvPr>
        </p:nvSpPr>
        <p:spPr>
          <a:xfrm>
            <a:off x="725275" y="1722025"/>
            <a:ext cx="3515700" cy="26376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04800" lvl="5" marL="27432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6pPr>
            <a:lvl7pPr indent="-304800" lvl="6" marL="32004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7pPr>
            <a:lvl8pPr indent="-304800" lvl="7" marL="3657600" marR="0" rtl="0" algn="l">
              <a:lnSpc>
                <a:spcPct val="115000"/>
              </a:lnSpc>
              <a:spcBef>
                <a:spcPts val="10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8pPr>
            <a:lvl9pPr indent="-304800" lvl="8" marL="4114800" marR="0" rtl="0" algn="l">
              <a:lnSpc>
                <a:spcPct val="115000"/>
              </a:lnSpc>
              <a:spcBef>
                <a:spcPts val="1000"/>
              </a:spcBef>
              <a:spcAft>
                <a:spcPts val="100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9pPr>
          </a:lstStyle>
          <a:p/>
        </p:txBody>
      </p:sp>
      <p:sp>
        <p:nvSpPr>
          <p:cNvPr id="516" name="Google Shape;516;p68"/>
          <p:cNvSpPr txBox="1"/>
          <p:nvPr>
            <p:ph idx="2" type="subTitle"/>
          </p:nvPr>
        </p:nvSpPr>
        <p:spPr>
          <a:xfrm>
            <a:off x="718649" y="292250"/>
            <a:ext cx="3546300" cy="667500"/>
          </a:xfrm>
          <a:prstGeom prst="rect">
            <a:avLst/>
          </a:prstGeom>
          <a:noFill/>
          <a:ln>
            <a:noFill/>
          </a:ln>
        </p:spPr>
        <p:txBody>
          <a:bodyPr anchorCtr="0" anchor="ctr" bIns="91425" lIns="91425" spcFirstLastPara="1" rIns="91425" wrap="square" tIns="91425"/>
          <a:lstStyle>
            <a:lvl1pPr lvl="0" marR="0" rtl="0" algn="l">
              <a:lnSpc>
                <a:spcPct val="115000"/>
              </a:lnSpc>
              <a:spcBef>
                <a:spcPts val="0"/>
              </a:spcBef>
              <a:spcAft>
                <a:spcPts val="0"/>
              </a:spcAft>
              <a:buClr>
                <a:srgbClr val="000000"/>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517" name="Shape 517"/>
        <p:cNvGrpSpPr/>
        <p:nvPr/>
      </p:nvGrpSpPr>
      <p:grpSpPr>
        <a:xfrm>
          <a:off x="0" y="0"/>
          <a:ext cx="0" cy="0"/>
          <a:chOff x="0" y="0"/>
          <a:chExt cx="0" cy="0"/>
        </a:xfrm>
      </p:grpSpPr>
      <p:sp>
        <p:nvSpPr>
          <p:cNvPr id="518" name="Google Shape;518;p69"/>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CFFF"/>
              </a:buClr>
              <a:buSzPts val="6000"/>
              <a:buFont typeface="Helvetica Neue"/>
              <a:buNone/>
              <a:defRPr b="1" i="0" sz="6000" u="none" cap="none" strike="noStrike">
                <a:solidFill>
                  <a:srgbClr val="00C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2pPr>
            <a:lvl3pPr lvl="2"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3pPr>
            <a:lvl4pPr lvl="3"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4pPr>
            <a:lvl5pPr lvl="4"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5pPr>
            <a:lvl6pPr lvl="5"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6pPr>
            <a:lvl7pPr lvl="6"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7pPr>
            <a:lvl8pPr lvl="7"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8pPr>
            <a:lvl9pPr lvl="8" marR="0" rtl="0" algn="ctr">
              <a:lnSpc>
                <a:spcPct val="100000"/>
              </a:lnSpc>
              <a:spcBef>
                <a:spcPts val="0"/>
              </a:spcBef>
              <a:spcAft>
                <a:spcPts val="0"/>
              </a:spcAft>
              <a:buClr>
                <a:srgbClr val="1C304A"/>
              </a:buClr>
              <a:buSzPts val="6000"/>
              <a:buFont typeface="Arial"/>
              <a:buNone/>
              <a:defRPr b="0" i="0" sz="6000" u="none" cap="none" strike="noStrike">
                <a:solidFill>
                  <a:srgbClr val="1C304A"/>
                </a:solidFill>
                <a:latin typeface="Arial"/>
                <a:ea typeface="Arial"/>
                <a:cs typeface="Arial"/>
                <a:sym typeface="Arial"/>
              </a:defRPr>
            </a:lvl9pPr>
          </a:lstStyle>
          <a:p/>
        </p:txBody>
      </p:sp>
      <p:sp>
        <p:nvSpPr>
          <p:cNvPr id="519" name="Google Shape;519;p69"/>
          <p:cNvSpPr txBox="1"/>
          <p:nvPr>
            <p:ph idx="1" type="body"/>
          </p:nvPr>
        </p:nvSpPr>
        <p:spPr>
          <a:xfrm>
            <a:off x="737118" y="3585136"/>
            <a:ext cx="2258100" cy="1332600"/>
          </a:xfrm>
          <a:prstGeom prst="rect">
            <a:avLst/>
          </a:prstGeom>
          <a:noFill/>
          <a:ln>
            <a:noFill/>
          </a:ln>
        </p:spPr>
        <p:txBody>
          <a:bodyPr anchorCtr="0" anchor="t" bIns="91425" lIns="91425" spcFirstLastPara="1" rIns="91425" wrap="square" tIns="91425"/>
          <a:lstStyle>
            <a:lvl1pPr indent="-292100" lvl="0" marL="457200" marR="0" rtl="0" algn="l">
              <a:lnSpc>
                <a:spcPct val="115000"/>
              </a:lnSpc>
              <a:spcBef>
                <a:spcPts val="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1pPr>
            <a:lvl2pPr indent="-292100" lvl="1" marL="9144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2pPr>
            <a:lvl3pPr indent="-292100" lvl="2" marL="13716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3pPr>
            <a:lvl4pPr indent="-292100" lvl="3" marL="18288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92100" lvl="5" marL="27432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6pPr>
            <a:lvl7pPr indent="-292100" lvl="6" marL="32004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7pPr>
            <a:lvl8pPr indent="-292100" lvl="7" marL="36576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8pPr>
            <a:lvl9pPr indent="-292100" lvl="8" marL="4114800" marR="0" rtl="0" algn="l">
              <a:lnSpc>
                <a:spcPct val="115000"/>
              </a:lnSpc>
              <a:spcBef>
                <a:spcPts val="1600"/>
              </a:spcBef>
              <a:spcAft>
                <a:spcPts val="160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9pPr>
          </a:lstStyle>
          <a:p/>
        </p:txBody>
      </p:sp>
      <p:pic>
        <p:nvPicPr>
          <p:cNvPr id="520" name="Google Shape;520;p69"/>
          <p:cNvPicPr preferRelativeResize="0"/>
          <p:nvPr/>
        </p:nvPicPr>
        <p:blipFill rotWithShape="1">
          <a:blip r:embed="rId2">
            <a:alphaModFix/>
          </a:blip>
          <a:srcRect b="0" l="0" r="0" t="0"/>
          <a:stretch/>
        </p:blipFill>
        <p:spPr>
          <a:xfrm>
            <a:off x="825504" y="4566350"/>
            <a:ext cx="201375" cy="2013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521" name="Shape 521"/>
        <p:cNvGrpSpPr/>
        <p:nvPr/>
      </p:nvGrpSpPr>
      <p:grpSpPr>
        <a:xfrm>
          <a:off x="0" y="0"/>
          <a:ext cx="0" cy="0"/>
          <a:chOff x="0" y="0"/>
          <a:chExt cx="0" cy="0"/>
        </a:xfrm>
      </p:grpSpPr>
      <p:sp>
        <p:nvSpPr>
          <p:cNvPr id="522" name="Google Shape;52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
        <p:nvSpPr>
          <p:cNvPr id="523" name="Google Shape;523;p70"/>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46B99"/>
                </a:solidFill>
                <a:latin typeface="Helvetica Neue"/>
                <a:ea typeface="Helvetica Neue"/>
                <a:cs typeface="Helvetica Neue"/>
                <a:sym typeface="Helvetica Neue"/>
              </a:rPr>
              <a:t>Icons to use in presentations</a:t>
            </a:r>
            <a:endParaRPr b="1" i="0" sz="2800" u="none" cap="none" strike="noStrike">
              <a:solidFill>
                <a:srgbClr val="046B9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46B99"/>
                </a:solidFill>
                <a:latin typeface="Helvetica Neue"/>
                <a:ea typeface="Helvetica Neue"/>
                <a:cs typeface="Helvetica Neue"/>
                <a:sym typeface="Helvetica Neue"/>
              </a:rPr>
              <a:t>Copy icons from master slide for use in your presentation (Slide&gt;Edit master) </a:t>
            </a:r>
            <a:endParaRPr b="0" i="0" sz="1800" u="none" cap="none" strike="noStrike">
              <a:solidFill>
                <a:srgbClr val="046B99"/>
              </a:solidFill>
              <a:latin typeface="Helvetica Neue"/>
              <a:ea typeface="Helvetica Neue"/>
              <a:cs typeface="Helvetica Neue"/>
              <a:sym typeface="Helvetica Neue"/>
            </a:endParaRPr>
          </a:p>
        </p:txBody>
      </p:sp>
      <p:pic>
        <p:nvPicPr>
          <p:cNvPr descr="thin-0001_compose_write_pencil_new.png" id="524" name="Google Shape;524;p70"/>
          <p:cNvPicPr preferRelativeResize="0"/>
          <p:nvPr/>
        </p:nvPicPr>
        <p:blipFill rotWithShape="1">
          <a:blip r:embed="rId2">
            <a:alphaModFix/>
          </a:blip>
          <a:srcRect b="0" l="0" r="0" t="0"/>
          <a:stretch/>
        </p:blipFill>
        <p:spPr>
          <a:xfrm>
            <a:off x="548333" y="1261225"/>
            <a:ext cx="548700" cy="548700"/>
          </a:xfrm>
          <a:prstGeom prst="rect">
            <a:avLst/>
          </a:prstGeom>
          <a:noFill/>
          <a:ln>
            <a:noFill/>
          </a:ln>
        </p:spPr>
      </p:pic>
      <p:pic>
        <p:nvPicPr>
          <p:cNvPr descr="thin-0019_mobile_iphone.png" id="525" name="Google Shape;525;p70"/>
          <p:cNvPicPr preferRelativeResize="0"/>
          <p:nvPr/>
        </p:nvPicPr>
        <p:blipFill rotWithShape="1">
          <a:blip r:embed="rId3">
            <a:alphaModFix/>
          </a:blip>
          <a:srcRect b="0" l="0" r="0" t="0"/>
          <a:stretch/>
        </p:blipFill>
        <p:spPr>
          <a:xfrm>
            <a:off x="1433281" y="1268638"/>
            <a:ext cx="628450" cy="628450"/>
          </a:xfrm>
          <a:prstGeom prst="rect">
            <a:avLst/>
          </a:prstGeom>
          <a:noFill/>
          <a:ln>
            <a:noFill/>
          </a:ln>
        </p:spPr>
      </p:pic>
      <p:pic>
        <p:nvPicPr>
          <p:cNvPr descr="thin-0020_ipad_reading_mobile.png" id="526" name="Google Shape;526;p70"/>
          <p:cNvPicPr preferRelativeResize="0"/>
          <p:nvPr/>
        </p:nvPicPr>
        <p:blipFill rotWithShape="1">
          <a:blip r:embed="rId4">
            <a:alphaModFix/>
          </a:blip>
          <a:srcRect b="0" l="0" r="0" t="0"/>
          <a:stretch/>
        </p:blipFill>
        <p:spPr>
          <a:xfrm>
            <a:off x="2290075" y="1268648"/>
            <a:ext cx="654825" cy="654827"/>
          </a:xfrm>
          <a:prstGeom prst="rect">
            <a:avLst/>
          </a:prstGeom>
          <a:noFill/>
          <a:ln>
            <a:noFill/>
          </a:ln>
        </p:spPr>
      </p:pic>
      <p:pic>
        <p:nvPicPr>
          <p:cNvPr descr="thin-0021_calendar_month_day_planner.png" id="527" name="Google Shape;527;p70"/>
          <p:cNvPicPr preferRelativeResize="0"/>
          <p:nvPr/>
        </p:nvPicPr>
        <p:blipFill rotWithShape="1">
          <a:blip r:embed="rId5">
            <a:alphaModFix/>
          </a:blip>
          <a:srcRect b="0" l="0" r="0" t="0"/>
          <a:stretch/>
        </p:blipFill>
        <p:spPr>
          <a:xfrm>
            <a:off x="5991950" y="2083073"/>
            <a:ext cx="654825" cy="654827"/>
          </a:xfrm>
          <a:prstGeom prst="rect">
            <a:avLst/>
          </a:prstGeom>
          <a:noFill/>
          <a:ln>
            <a:noFill/>
          </a:ln>
        </p:spPr>
      </p:pic>
      <p:pic>
        <p:nvPicPr>
          <p:cNvPr descr="thin-0027_stopwatch_timer_running_time.png" id="528" name="Google Shape;528;p70"/>
          <p:cNvPicPr preferRelativeResize="0"/>
          <p:nvPr/>
        </p:nvPicPr>
        <p:blipFill rotWithShape="1">
          <a:blip r:embed="rId6">
            <a:alphaModFix/>
          </a:blip>
          <a:srcRect b="0" l="0" r="0" t="0"/>
          <a:stretch/>
        </p:blipFill>
        <p:spPr>
          <a:xfrm>
            <a:off x="6801875" y="2083073"/>
            <a:ext cx="654825" cy="654827"/>
          </a:xfrm>
          <a:prstGeom prst="rect">
            <a:avLst/>
          </a:prstGeom>
          <a:noFill/>
          <a:ln>
            <a:noFill/>
          </a:ln>
        </p:spPr>
      </p:pic>
      <p:pic>
        <p:nvPicPr>
          <p:cNvPr descr="thin-0032_flag.png" id="529" name="Google Shape;529;p70"/>
          <p:cNvPicPr preferRelativeResize="0"/>
          <p:nvPr/>
        </p:nvPicPr>
        <p:blipFill rotWithShape="1">
          <a:blip r:embed="rId7">
            <a:alphaModFix/>
          </a:blip>
          <a:srcRect b="0" l="0" r="0" t="0"/>
          <a:stretch/>
        </p:blipFill>
        <p:spPr>
          <a:xfrm>
            <a:off x="7958802" y="2058426"/>
            <a:ext cx="654825" cy="654827"/>
          </a:xfrm>
          <a:prstGeom prst="rect">
            <a:avLst/>
          </a:prstGeom>
          <a:noFill/>
          <a:ln>
            <a:noFill/>
          </a:ln>
        </p:spPr>
      </p:pic>
      <p:pic>
        <p:nvPicPr>
          <p:cNvPr descr="thin-0033_search_find_zoom.png" id="530" name="Google Shape;530;p70"/>
          <p:cNvPicPr preferRelativeResize="0"/>
          <p:nvPr/>
        </p:nvPicPr>
        <p:blipFill rotWithShape="1">
          <a:blip r:embed="rId8">
            <a:alphaModFix/>
          </a:blip>
          <a:srcRect b="0" l="0" r="0" t="0"/>
          <a:stretch/>
        </p:blipFill>
        <p:spPr>
          <a:xfrm>
            <a:off x="8002477" y="1322776"/>
            <a:ext cx="654825" cy="654827"/>
          </a:xfrm>
          <a:prstGeom prst="rect">
            <a:avLst/>
          </a:prstGeom>
          <a:noFill/>
          <a:ln>
            <a:noFill/>
          </a:ln>
        </p:spPr>
      </p:pic>
      <p:pic>
        <p:nvPicPr>
          <p:cNvPr descr="thin-0042_attachment.png" id="531" name="Google Shape;531;p70"/>
          <p:cNvPicPr preferRelativeResize="0"/>
          <p:nvPr/>
        </p:nvPicPr>
        <p:blipFill rotWithShape="1">
          <a:blip r:embed="rId9">
            <a:alphaModFix/>
          </a:blip>
          <a:srcRect b="0" l="0" r="0" t="0"/>
          <a:stretch/>
        </p:blipFill>
        <p:spPr>
          <a:xfrm>
            <a:off x="6991050" y="1255461"/>
            <a:ext cx="654825" cy="654827"/>
          </a:xfrm>
          <a:prstGeom prst="rect">
            <a:avLst/>
          </a:prstGeom>
          <a:noFill/>
          <a:ln>
            <a:noFill/>
          </a:ln>
        </p:spPr>
      </p:pic>
      <p:pic>
        <p:nvPicPr>
          <p:cNvPr descr="thin-0052_settings_gears_preferences_gearbox.png" id="532" name="Google Shape;532;p70"/>
          <p:cNvPicPr preferRelativeResize="0"/>
          <p:nvPr/>
        </p:nvPicPr>
        <p:blipFill rotWithShape="1">
          <a:blip r:embed="rId10">
            <a:alphaModFix/>
          </a:blip>
          <a:srcRect b="0" l="0" r="0" t="0"/>
          <a:stretch/>
        </p:blipFill>
        <p:spPr>
          <a:xfrm>
            <a:off x="6204100" y="1308523"/>
            <a:ext cx="654825" cy="654827"/>
          </a:xfrm>
          <a:prstGeom prst="rect">
            <a:avLst/>
          </a:prstGeom>
          <a:noFill/>
          <a:ln>
            <a:noFill/>
          </a:ln>
        </p:spPr>
      </p:pic>
      <p:pic>
        <p:nvPicPr>
          <p:cNvPr descr="thin-0055_settings_tools_configuration_preferences.png" id="533" name="Google Shape;533;p70"/>
          <p:cNvPicPr preferRelativeResize="0"/>
          <p:nvPr/>
        </p:nvPicPr>
        <p:blipFill rotWithShape="1">
          <a:blip r:embed="rId11">
            <a:alphaModFix/>
          </a:blip>
          <a:srcRect b="0" l="0" r="0" t="0"/>
          <a:stretch/>
        </p:blipFill>
        <p:spPr>
          <a:xfrm>
            <a:off x="5501225" y="1255461"/>
            <a:ext cx="654825" cy="654827"/>
          </a:xfrm>
          <a:prstGeom prst="rect">
            <a:avLst/>
          </a:prstGeom>
          <a:noFill/>
          <a:ln>
            <a:noFill/>
          </a:ln>
        </p:spPr>
      </p:pic>
      <p:pic>
        <p:nvPicPr>
          <p:cNvPr descr="thin-0070_paper_role.png" id="534" name="Google Shape;534;p70"/>
          <p:cNvPicPr preferRelativeResize="0"/>
          <p:nvPr/>
        </p:nvPicPr>
        <p:blipFill rotWithShape="1">
          <a:blip r:embed="rId12">
            <a:alphaModFix/>
          </a:blip>
          <a:srcRect b="0" l="0" r="0" t="0"/>
          <a:stretch/>
        </p:blipFill>
        <p:spPr>
          <a:xfrm>
            <a:off x="4736400" y="1255461"/>
            <a:ext cx="654825" cy="654827"/>
          </a:xfrm>
          <a:prstGeom prst="rect">
            <a:avLst/>
          </a:prstGeom>
          <a:noFill/>
          <a:ln>
            <a:noFill/>
          </a:ln>
        </p:spPr>
      </p:pic>
      <p:pic>
        <p:nvPicPr>
          <p:cNvPr descr="thin-0100_to_do_list_reminder_done.png" id="535" name="Google Shape;535;p70"/>
          <p:cNvPicPr preferRelativeResize="0"/>
          <p:nvPr/>
        </p:nvPicPr>
        <p:blipFill rotWithShape="1">
          <a:blip r:embed="rId13">
            <a:alphaModFix/>
          </a:blip>
          <a:srcRect b="0" l="0" r="0" t="0"/>
          <a:stretch/>
        </p:blipFill>
        <p:spPr>
          <a:xfrm>
            <a:off x="3899075" y="1202398"/>
            <a:ext cx="654825" cy="654827"/>
          </a:xfrm>
          <a:prstGeom prst="rect">
            <a:avLst/>
          </a:prstGeom>
          <a:noFill/>
          <a:ln>
            <a:noFill/>
          </a:ln>
        </p:spPr>
      </p:pic>
      <p:pic>
        <p:nvPicPr>
          <p:cNvPr descr="thin-0128_upload_load_share.png" id="536" name="Google Shape;536;p70"/>
          <p:cNvPicPr preferRelativeResize="0"/>
          <p:nvPr/>
        </p:nvPicPr>
        <p:blipFill rotWithShape="1">
          <a:blip r:embed="rId14">
            <a:alphaModFix/>
          </a:blip>
          <a:srcRect b="0" l="0" r="0" t="0"/>
          <a:stretch/>
        </p:blipFill>
        <p:spPr>
          <a:xfrm>
            <a:off x="3123950" y="1184088"/>
            <a:ext cx="654825" cy="654827"/>
          </a:xfrm>
          <a:prstGeom prst="rect">
            <a:avLst/>
          </a:prstGeom>
          <a:noFill/>
          <a:ln>
            <a:noFill/>
          </a:ln>
        </p:spPr>
      </p:pic>
      <p:pic>
        <p:nvPicPr>
          <p:cNvPr descr="thin-0143_rotate_clockwise.png" id="537" name="Google Shape;537;p70"/>
          <p:cNvPicPr preferRelativeResize="0"/>
          <p:nvPr/>
        </p:nvPicPr>
        <p:blipFill rotWithShape="1">
          <a:blip r:embed="rId15">
            <a:alphaModFix/>
          </a:blip>
          <a:srcRect b="0" l="0" r="0" t="0"/>
          <a:stretch/>
        </p:blipFill>
        <p:spPr>
          <a:xfrm>
            <a:off x="5128600" y="2138363"/>
            <a:ext cx="599525" cy="599525"/>
          </a:xfrm>
          <a:prstGeom prst="rect">
            <a:avLst/>
          </a:prstGeom>
          <a:noFill/>
          <a:ln>
            <a:noFill/>
          </a:ln>
        </p:spPr>
      </p:pic>
      <p:pic>
        <p:nvPicPr>
          <p:cNvPr descr="thin-0153_delete_exit_remove_close.png" id="538" name="Google Shape;538;p70"/>
          <p:cNvPicPr preferRelativeResize="0"/>
          <p:nvPr/>
        </p:nvPicPr>
        <p:blipFill rotWithShape="1">
          <a:blip r:embed="rId16">
            <a:alphaModFix/>
          </a:blip>
          <a:srcRect b="0" l="0" r="0" t="0"/>
          <a:stretch/>
        </p:blipFill>
        <p:spPr>
          <a:xfrm>
            <a:off x="5126025" y="3077562"/>
            <a:ext cx="654825" cy="631300"/>
          </a:xfrm>
          <a:prstGeom prst="rect">
            <a:avLst/>
          </a:prstGeom>
          <a:noFill/>
          <a:ln>
            <a:noFill/>
          </a:ln>
        </p:spPr>
      </p:pic>
      <p:pic>
        <p:nvPicPr>
          <p:cNvPr descr="thin-0154_ok_successful_check.png" id="539" name="Google Shape;539;p70"/>
          <p:cNvPicPr preferRelativeResize="0"/>
          <p:nvPr/>
        </p:nvPicPr>
        <p:blipFill rotWithShape="1">
          <a:blip r:embed="rId17">
            <a:alphaModFix/>
          </a:blip>
          <a:srcRect b="0" l="0" r="0" t="0"/>
          <a:stretch/>
        </p:blipFill>
        <p:spPr>
          <a:xfrm>
            <a:off x="6020663" y="3048649"/>
            <a:ext cx="654825" cy="631300"/>
          </a:xfrm>
          <a:prstGeom prst="rect">
            <a:avLst/>
          </a:prstGeom>
          <a:noFill/>
          <a:ln>
            <a:noFill/>
          </a:ln>
        </p:spPr>
      </p:pic>
      <p:pic>
        <p:nvPicPr>
          <p:cNvPr descr="thin-0207_list_checkbox_todo_done.png" id="540" name="Google Shape;540;p70"/>
          <p:cNvPicPr preferRelativeResize="0"/>
          <p:nvPr/>
        </p:nvPicPr>
        <p:blipFill rotWithShape="1">
          <a:blip r:embed="rId18">
            <a:alphaModFix/>
          </a:blip>
          <a:srcRect b="0" l="0" r="0" t="0"/>
          <a:stretch/>
        </p:blipFill>
        <p:spPr>
          <a:xfrm>
            <a:off x="6991050" y="3063099"/>
            <a:ext cx="654825" cy="631300"/>
          </a:xfrm>
          <a:prstGeom prst="rect">
            <a:avLst/>
          </a:prstGeom>
          <a:noFill/>
          <a:ln>
            <a:noFill/>
          </a:ln>
        </p:spPr>
      </p:pic>
      <p:pic>
        <p:nvPicPr>
          <p:cNvPr descr="thin-0281_chat_message_discussion_bubble_reply_conversation.png" id="541" name="Google Shape;541;p70"/>
          <p:cNvPicPr preferRelativeResize="0"/>
          <p:nvPr/>
        </p:nvPicPr>
        <p:blipFill rotWithShape="1">
          <a:blip r:embed="rId19">
            <a:alphaModFix/>
          </a:blip>
          <a:srcRect b="0" l="0" r="0" t="0"/>
          <a:stretch/>
        </p:blipFill>
        <p:spPr>
          <a:xfrm>
            <a:off x="8002477" y="3118603"/>
            <a:ext cx="654825" cy="631300"/>
          </a:xfrm>
          <a:prstGeom prst="rect">
            <a:avLst/>
          </a:prstGeom>
          <a:noFill/>
          <a:ln>
            <a:noFill/>
          </a:ln>
        </p:spPr>
      </p:pic>
      <p:pic>
        <p:nvPicPr>
          <p:cNvPr descr="thin-0310_support_help_talk_call.png" id="542" name="Google Shape;542;p70"/>
          <p:cNvPicPr preferRelativeResize="0"/>
          <p:nvPr/>
        </p:nvPicPr>
        <p:blipFill rotWithShape="1">
          <a:blip r:embed="rId20">
            <a:alphaModFix/>
          </a:blip>
          <a:srcRect b="0" l="0" r="0" t="0"/>
          <a:stretch/>
        </p:blipFill>
        <p:spPr>
          <a:xfrm>
            <a:off x="3329075" y="2957987"/>
            <a:ext cx="654825" cy="631300"/>
          </a:xfrm>
          <a:prstGeom prst="rect">
            <a:avLst/>
          </a:prstGeom>
          <a:noFill/>
          <a:ln>
            <a:noFill/>
          </a:ln>
        </p:spPr>
      </p:pic>
      <p:pic>
        <p:nvPicPr>
          <p:cNvPr descr="thin-0358_database_raid.png" id="543" name="Google Shape;543;p70"/>
          <p:cNvPicPr preferRelativeResize="0"/>
          <p:nvPr/>
        </p:nvPicPr>
        <p:blipFill rotWithShape="1">
          <a:blip r:embed="rId21">
            <a:alphaModFix/>
          </a:blip>
          <a:srcRect b="0" l="0" r="0" t="0"/>
          <a:stretch/>
        </p:blipFill>
        <p:spPr>
          <a:xfrm>
            <a:off x="5073300" y="3781904"/>
            <a:ext cx="654825" cy="631300"/>
          </a:xfrm>
          <a:prstGeom prst="rect">
            <a:avLst/>
          </a:prstGeom>
          <a:noFill/>
          <a:ln>
            <a:noFill/>
          </a:ln>
        </p:spPr>
      </p:pic>
      <p:pic>
        <p:nvPicPr>
          <p:cNvPr descr="thin-0383_graph_columns_growth_statistics.png" id="544" name="Google Shape;544;p70"/>
          <p:cNvPicPr preferRelativeResize="0"/>
          <p:nvPr/>
        </p:nvPicPr>
        <p:blipFill rotWithShape="1">
          <a:blip r:embed="rId22">
            <a:alphaModFix/>
          </a:blip>
          <a:srcRect b="0" l="0" r="0" t="0"/>
          <a:stretch/>
        </p:blipFill>
        <p:spPr>
          <a:xfrm>
            <a:off x="3283863" y="3828304"/>
            <a:ext cx="654825" cy="631300"/>
          </a:xfrm>
          <a:prstGeom prst="rect">
            <a:avLst/>
          </a:prstGeom>
          <a:noFill/>
          <a:ln>
            <a:noFill/>
          </a:ln>
        </p:spPr>
      </p:pic>
      <p:pic>
        <p:nvPicPr>
          <p:cNvPr descr="thin-0384_graph_columns_drop_statistics.png" id="545" name="Google Shape;545;p70"/>
          <p:cNvPicPr preferRelativeResize="0"/>
          <p:nvPr/>
        </p:nvPicPr>
        <p:blipFill rotWithShape="1">
          <a:blip r:embed="rId23">
            <a:alphaModFix/>
          </a:blip>
          <a:srcRect b="0" l="0" r="0" t="0"/>
          <a:stretch/>
        </p:blipFill>
        <p:spPr>
          <a:xfrm>
            <a:off x="4189063" y="3799854"/>
            <a:ext cx="654825" cy="631300"/>
          </a:xfrm>
          <a:prstGeom prst="rect">
            <a:avLst/>
          </a:prstGeom>
          <a:noFill/>
          <a:ln>
            <a:noFill/>
          </a:ln>
        </p:spPr>
      </p:pic>
      <p:pic>
        <p:nvPicPr>
          <p:cNvPr descr="thin-0550_attention_error_alert_caution.png" id="546" name="Google Shape;546;p70"/>
          <p:cNvPicPr preferRelativeResize="0"/>
          <p:nvPr/>
        </p:nvPicPr>
        <p:blipFill rotWithShape="1">
          <a:blip r:embed="rId24">
            <a:alphaModFix/>
          </a:blip>
          <a:srcRect b="0" l="0" r="0" t="0"/>
          <a:stretch/>
        </p:blipFill>
        <p:spPr>
          <a:xfrm>
            <a:off x="2402600" y="3764704"/>
            <a:ext cx="654825" cy="631300"/>
          </a:xfrm>
          <a:prstGeom prst="rect">
            <a:avLst/>
          </a:prstGeom>
          <a:noFill/>
          <a:ln>
            <a:noFill/>
          </a:ln>
        </p:spPr>
      </p:pic>
      <p:pic>
        <p:nvPicPr>
          <p:cNvPr descr="thin-0661_like_thumb_up_vote.png" id="547" name="Google Shape;547;p70"/>
          <p:cNvPicPr preferRelativeResize="0"/>
          <p:nvPr/>
        </p:nvPicPr>
        <p:blipFill rotWithShape="1">
          <a:blip r:embed="rId25">
            <a:alphaModFix/>
          </a:blip>
          <a:srcRect b="0" l="0" r="0" t="0"/>
          <a:stretch/>
        </p:blipFill>
        <p:spPr>
          <a:xfrm>
            <a:off x="454058" y="3703079"/>
            <a:ext cx="654825" cy="631300"/>
          </a:xfrm>
          <a:prstGeom prst="rect">
            <a:avLst/>
          </a:prstGeom>
          <a:noFill/>
          <a:ln>
            <a:noFill/>
          </a:ln>
        </p:spPr>
      </p:pic>
      <p:pic>
        <p:nvPicPr>
          <p:cNvPr descr="thin-0662_dislike_thumb_down_vote.png" id="548" name="Google Shape;548;p70"/>
          <p:cNvPicPr preferRelativeResize="0"/>
          <p:nvPr/>
        </p:nvPicPr>
        <p:blipFill rotWithShape="1">
          <a:blip r:embed="rId26">
            <a:alphaModFix/>
          </a:blip>
          <a:srcRect b="0" l="0" r="0" t="0"/>
          <a:stretch/>
        </p:blipFill>
        <p:spPr>
          <a:xfrm>
            <a:off x="1445131" y="3764704"/>
            <a:ext cx="654825" cy="631300"/>
          </a:xfrm>
          <a:prstGeom prst="rect">
            <a:avLst/>
          </a:prstGeom>
          <a:noFill/>
          <a:ln>
            <a:noFill/>
          </a:ln>
        </p:spPr>
      </p:pic>
      <p:pic>
        <p:nvPicPr>
          <p:cNvPr descr="thin-0699_user_profile_avatar_man_male.png" id="549" name="Google Shape;549;p70"/>
          <p:cNvPicPr preferRelativeResize="0"/>
          <p:nvPr/>
        </p:nvPicPr>
        <p:blipFill rotWithShape="1">
          <a:blip r:embed="rId27">
            <a:alphaModFix/>
          </a:blip>
          <a:srcRect b="0" l="0" r="0" t="0"/>
          <a:stretch/>
        </p:blipFill>
        <p:spPr>
          <a:xfrm>
            <a:off x="2402600" y="2957974"/>
            <a:ext cx="654825" cy="631300"/>
          </a:xfrm>
          <a:prstGeom prst="rect">
            <a:avLst/>
          </a:prstGeom>
          <a:noFill/>
          <a:ln>
            <a:noFill/>
          </a:ln>
        </p:spPr>
      </p:pic>
      <p:pic>
        <p:nvPicPr>
          <p:cNvPr descr="thin-0700_user_profile_avatar_woman_female.png" id="550" name="Google Shape;550;p70"/>
          <p:cNvPicPr preferRelativeResize="0"/>
          <p:nvPr/>
        </p:nvPicPr>
        <p:blipFill rotWithShape="1">
          <a:blip r:embed="rId28">
            <a:alphaModFix/>
          </a:blip>
          <a:srcRect b="0" l="0" r="0" t="0"/>
          <a:stretch/>
        </p:blipFill>
        <p:spPr>
          <a:xfrm>
            <a:off x="1433281" y="2957974"/>
            <a:ext cx="654825" cy="631300"/>
          </a:xfrm>
          <a:prstGeom prst="rect">
            <a:avLst/>
          </a:prstGeom>
          <a:noFill/>
          <a:ln>
            <a:noFill/>
          </a:ln>
        </p:spPr>
      </p:pic>
      <p:pic>
        <p:nvPicPr>
          <p:cNvPr descr="thin-0704_users_profile_group_couple_man_woman.png" id="551" name="Google Shape;551;p70"/>
          <p:cNvPicPr preferRelativeResize="0"/>
          <p:nvPr/>
        </p:nvPicPr>
        <p:blipFill rotWithShape="1">
          <a:blip r:embed="rId29">
            <a:alphaModFix/>
          </a:blip>
          <a:srcRect b="0" l="0" r="0" t="0"/>
          <a:stretch/>
        </p:blipFill>
        <p:spPr>
          <a:xfrm>
            <a:off x="407408" y="2957974"/>
            <a:ext cx="654825" cy="631300"/>
          </a:xfrm>
          <a:prstGeom prst="rect">
            <a:avLst/>
          </a:prstGeom>
          <a:noFill/>
          <a:ln>
            <a:noFill/>
          </a:ln>
        </p:spPr>
      </p:pic>
      <p:pic>
        <p:nvPicPr>
          <p:cNvPr descr="thin-0709_user_profile_avatar_man_male.png" id="552" name="Google Shape;552;p70"/>
          <p:cNvPicPr preferRelativeResize="0"/>
          <p:nvPr/>
        </p:nvPicPr>
        <p:blipFill rotWithShape="1">
          <a:blip r:embed="rId30">
            <a:alphaModFix/>
          </a:blip>
          <a:srcRect b="0" l="0" r="0" t="0"/>
          <a:stretch/>
        </p:blipFill>
        <p:spPr>
          <a:xfrm>
            <a:off x="3244250" y="2083074"/>
            <a:ext cx="654825" cy="631301"/>
          </a:xfrm>
          <a:prstGeom prst="rect">
            <a:avLst/>
          </a:prstGeom>
          <a:noFill/>
          <a:ln>
            <a:noFill/>
          </a:ln>
        </p:spPr>
      </p:pic>
      <p:pic>
        <p:nvPicPr>
          <p:cNvPr descr="thin-0710_business_tie_user_profile_avatar_man_male.png" id="553" name="Google Shape;553;p70"/>
          <p:cNvPicPr preferRelativeResize="0"/>
          <p:nvPr/>
        </p:nvPicPr>
        <p:blipFill rotWithShape="1">
          <a:blip r:embed="rId31">
            <a:alphaModFix/>
          </a:blip>
          <a:srcRect b="0" l="0" r="0" t="0"/>
          <a:stretch/>
        </p:blipFill>
        <p:spPr>
          <a:xfrm>
            <a:off x="2402600" y="2083074"/>
            <a:ext cx="654825" cy="631301"/>
          </a:xfrm>
          <a:prstGeom prst="rect">
            <a:avLst/>
          </a:prstGeom>
          <a:noFill/>
          <a:ln>
            <a:noFill/>
          </a:ln>
        </p:spPr>
      </p:pic>
      <p:pic>
        <p:nvPicPr>
          <p:cNvPr descr="thin-0711_young_boy_user_profile_avatar_man_male.png" id="554" name="Google Shape;554;p70"/>
          <p:cNvPicPr preferRelativeResize="0"/>
          <p:nvPr/>
        </p:nvPicPr>
        <p:blipFill rotWithShape="1">
          <a:blip r:embed="rId32">
            <a:alphaModFix/>
          </a:blip>
          <a:srcRect b="0" l="0" r="0" t="0"/>
          <a:stretch/>
        </p:blipFill>
        <p:spPr>
          <a:xfrm>
            <a:off x="1426831" y="2083074"/>
            <a:ext cx="654825" cy="631301"/>
          </a:xfrm>
          <a:prstGeom prst="rect">
            <a:avLst/>
          </a:prstGeom>
          <a:noFill/>
          <a:ln>
            <a:noFill/>
          </a:ln>
        </p:spPr>
      </p:pic>
      <p:pic>
        <p:nvPicPr>
          <p:cNvPr descr="thin-0712_user_profile_avatar_girl_woman_female.png" id="555" name="Google Shape;555;p70"/>
          <p:cNvPicPr preferRelativeResize="0"/>
          <p:nvPr/>
        </p:nvPicPr>
        <p:blipFill rotWithShape="1">
          <a:blip r:embed="rId33">
            <a:alphaModFix/>
          </a:blip>
          <a:srcRect b="0" l="0" r="0" t="0"/>
          <a:stretch/>
        </p:blipFill>
        <p:spPr>
          <a:xfrm>
            <a:off x="407408" y="1992099"/>
            <a:ext cx="654825" cy="631301"/>
          </a:xfrm>
          <a:prstGeom prst="rect">
            <a:avLst/>
          </a:prstGeom>
          <a:noFill/>
          <a:ln>
            <a:noFill/>
          </a:ln>
        </p:spPr>
      </p:pic>
      <p:pic>
        <p:nvPicPr>
          <p:cNvPr id="556" name="Google Shape;556;p70"/>
          <p:cNvPicPr preferRelativeResize="0"/>
          <p:nvPr/>
        </p:nvPicPr>
        <p:blipFill rotWithShape="1">
          <a:blip r:embed="rId34">
            <a:alphaModFix/>
          </a:blip>
          <a:srcRect b="0" l="0" r="0" t="0"/>
          <a:stretch/>
        </p:blipFill>
        <p:spPr>
          <a:xfrm>
            <a:off x="5975550" y="3830230"/>
            <a:ext cx="761275" cy="761275"/>
          </a:xfrm>
          <a:prstGeom prst="rect">
            <a:avLst/>
          </a:prstGeom>
          <a:noFill/>
          <a:ln>
            <a:noFill/>
          </a:ln>
        </p:spPr>
      </p:pic>
      <p:pic>
        <p:nvPicPr>
          <p:cNvPr descr="thin-0766_weather_snow_flake_winter.png" id="557" name="Google Shape;557;p70"/>
          <p:cNvPicPr preferRelativeResize="0"/>
          <p:nvPr/>
        </p:nvPicPr>
        <p:blipFill rotWithShape="1">
          <a:blip r:embed="rId35">
            <a:alphaModFix/>
          </a:blip>
          <a:srcRect b="0" l="0" r="0" t="0"/>
          <a:stretch/>
        </p:blipFill>
        <p:spPr>
          <a:xfrm>
            <a:off x="4228838" y="3027163"/>
            <a:ext cx="654825" cy="654825"/>
          </a:xfrm>
          <a:prstGeom prst="rect">
            <a:avLst/>
          </a:prstGeom>
          <a:noFill/>
          <a:ln>
            <a:noFill/>
          </a:ln>
        </p:spPr>
      </p:pic>
      <p:pic>
        <p:nvPicPr>
          <p:cNvPr descr="thin-0719_group_users_circle.png" id="558" name="Google Shape;558;p70"/>
          <p:cNvPicPr preferRelativeResize="0"/>
          <p:nvPr/>
        </p:nvPicPr>
        <p:blipFill rotWithShape="1">
          <a:blip r:embed="rId36">
            <a:alphaModFix/>
          </a:blip>
          <a:srcRect b="0" l="0" r="0" t="0"/>
          <a:stretch/>
        </p:blipFill>
        <p:spPr>
          <a:xfrm>
            <a:off x="4209950" y="2065113"/>
            <a:ext cx="654825" cy="654825"/>
          </a:xfrm>
          <a:prstGeom prst="rect">
            <a:avLst/>
          </a:prstGeom>
          <a:noFill/>
          <a:ln>
            <a:noFill/>
          </a:ln>
        </p:spPr>
      </p:pic>
      <p:pic>
        <p:nvPicPr>
          <p:cNvPr descr="thin-0632_security_lock.png" id="559" name="Google Shape;559;p70"/>
          <p:cNvPicPr preferRelativeResize="0"/>
          <p:nvPr/>
        </p:nvPicPr>
        <p:blipFill rotWithShape="1">
          <a:blip r:embed="rId37">
            <a:alphaModFix/>
          </a:blip>
          <a:srcRect b="0" l="0" r="0" t="0"/>
          <a:stretch/>
        </p:blipFill>
        <p:spPr>
          <a:xfrm>
            <a:off x="8002477" y="3852958"/>
            <a:ext cx="654825" cy="654825"/>
          </a:xfrm>
          <a:prstGeom prst="rect">
            <a:avLst/>
          </a:prstGeom>
          <a:noFill/>
          <a:ln>
            <a:noFill/>
          </a:ln>
        </p:spPr>
      </p:pic>
      <p:pic>
        <p:nvPicPr>
          <p:cNvPr descr="thin-0540_map_path_navigation_location_treasure_hunt.png" id="560" name="Google Shape;560;p70"/>
          <p:cNvPicPr preferRelativeResize="0"/>
          <p:nvPr/>
        </p:nvPicPr>
        <p:blipFill rotWithShape="1">
          <a:blip r:embed="rId38">
            <a:alphaModFix/>
          </a:blip>
          <a:srcRect b="0" l="0" r="0" t="0"/>
          <a:stretch/>
        </p:blipFill>
        <p:spPr>
          <a:xfrm>
            <a:off x="6949813" y="3830230"/>
            <a:ext cx="654825" cy="654825"/>
          </a:xfrm>
          <a:prstGeom prst="rect">
            <a:avLst/>
          </a:prstGeom>
          <a:noFill/>
          <a:ln>
            <a:noFill/>
          </a:ln>
        </p:spPr>
      </p:pic>
      <p:sp>
        <p:nvSpPr>
          <p:cNvPr id="561" name="Google Shape;561;p70"/>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For a preview of additional icons (including free social icons) available visit </a:t>
            </a:r>
            <a:r>
              <a:rPr b="0" i="0" lang="en" sz="1000" u="sng" cap="none" strike="noStrike">
                <a:solidFill>
                  <a:schemeClr val="hlink"/>
                </a:solidFill>
                <a:latin typeface="Helvetica Neue"/>
                <a:ea typeface="Helvetica Neue"/>
                <a:cs typeface="Helvetica Neue"/>
                <a:sym typeface="Helvetica Neue"/>
                <a:hlinkClick r:id="rId39"/>
              </a:rPr>
              <a:t>https://picons.me</a:t>
            </a:r>
            <a:endParaRPr b="0" i="0" sz="1000" u="none" cap="none" strike="noStrike">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562" name="Shape 562"/>
        <p:cNvGrpSpPr/>
        <p:nvPr/>
      </p:nvGrpSpPr>
      <p:grpSpPr>
        <a:xfrm>
          <a:off x="0" y="0"/>
          <a:ext cx="0" cy="0"/>
          <a:chOff x="0" y="0"/>
          <a:chExt cx="0" cy="0"/>
        </a:xfrm>
      </p:grpSpPr>
      <p:sp>
        <p:nvSpPr>
          <p:cNvPr id="563" name="Google Shape;563;p71"/>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46B99"/>
                </a:solidFill>
                <a:latin typeface="Helvetica Neue"/>
                <a:ea typeface="Helvetica Neue"/>
                <a:cs typeface="Helvetica Neue"/>
                <a:sym typeface="Helvetica Neue"/>
              </a:rPr>
              <a:t>18F Brand Colors</a:t>
            </a:r>
            <a:endParaRPr b="1" i="0" sz="2800" u="none" cap="none" strike="noStrike">
              <a:solidFill>
                <a:srgbClr val="046B9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46B99"/>
                </a:solidFill>
                <a:latin typeface="Helvetica Neue"/>
                <a:ea typeface="Helvetica Neue"/>
                <a:cs typeface="Helvetica Neue"/>
                <a:sym typeface="Helvetica Neue"/>
              </a:rPr>
              <a:t>Add these colors to your custom color swatches in Google</a:t>
            </a:r>
            <a:endParaRPr b="0" i="0" sz="1800" u="none" cap="none" strike="noStrike">
              <a:solidFill>
                <a:srgbClr val="046B99"/>
              </a:solidFill>
              <a:latin typeface="Helvetica Neue"/>
              <a:ea typeface="Helvetica Neue"/>
              <a:cs typeface="Helvetica Neue"/>
              <a:sym typeface="Helvetica Neue"/>
            </a:endParaRPr>
          </a:p>
        </p:txBody>
      </p:sp>
      <p:sp>
        <p:nvSpPr>
          <p:cNvPr id="564" name="Google Shape;564;p71"/>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Download color palettes for use with adobe and apple software here </a:t>
            </a:r>
            <a:r>
              <a:rPr b="0" i="0" lang="en" sz="1000" u="sng" cap="none" strike="noStrike">
                <a:solidFill>
                  <a:schemeClr val="hlink"/>
                </a:solidFill>
                <a:latin typeface="Helvetica Neue"/>
                <a:ea typeface="Helvetica Neue"/>
                <a:cs typeface="Helvetica Neue"/>
                <a:sym typeface="Helvetica Neue"/>
                <a:hlinkClick r:id="rId2"/>
              </a:rPr>
              <a:t>https://pages-staging.18f.gov/brand/#colors</a:t>
            </a:r>
            <a:r>
              <a:rPr b="0" i="0" lang="en" sz="1000" u="none" cap="none" strike="noStrike">
                <a:solidFill>
                  <a:srgbClr val="046B99"/>
                </a:solidFill>
                <a:latin typeface="Helvetica Neue"/>
                <a:ea typeface="Helvetica Neue"/>
                <a:cs typeface="Helvetica Neue"/>
                <a:sym typeface="Helvetica Neue"/>
              </a:rPr>
              <a:t> </a:t>
            </a:r>
            <a:endParaRPr b="0" i="0" sz="1000" u="none" cap="none" strike="noStrike">
              <a:solidFill>
                <a:srgbClr val="046B99"/>
              </a:solidFill>
              <a:latin typeface="Helvetica Neue"/>
              <a:ea typeface="Helvetica Neue"/>
              <a:cs typeface="Helvetica Neue"/>
              <a:sym typeface="Helvetica Neue"/>
            </a:endParaRPr>
          </a:p>
        </p:txBody>
      </p:sp>
      <p:sp>
        <p:nvSpPr>
          <p:cNvPr id="565" name="Google Shape;565;p71"/>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1"/>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1"/>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1"/>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1"/>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1"/>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White</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#FFFFF</a:t>
            </a:r>
            <a:endParaRPr b="0" i="0" sz="1000" u="none" cap="none" strike="noStrike">
              <a:solidFill>
                <a:srgbClr val="000000"/>
              </a:solidFill>
              <a:latin typeface="Helvetica Neue"/>
              <a:ea typeface="Helvetica Neue"/>
              <a:cs typeface="Helvetica Neue"/>
              <a:sym typeface="Helvetica Neue"/>
            </a:endParaRPr>
          </a:p>
        </p:txBody>
      </p:sp>
      <p:sp>
        <p:nvSpPr>
          <p:cNvPr id="571" name="Google Shape;571;p71"/>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Light</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#B3EFFF</a:t>
            </a:r>
            <a:endParaRPr b="0" i="0" sz="1000" u="none" cap="none" strike="noStrike">
              <a:solidFill>
                <a:srgbClr val="000000"/>
              </a:solidFill>
              <a:latin typeface="Helvetica Neue"/>
              <a:ea typeface="Helvetica Neue"/>
              <a:cs typeface="Helvetica Neue"/>
              <a:sym typeface="Helvetica Neue"/>
            </a:endParaRPr>
          </a:p>
        </p:txBody>
      </p:sp>
      <p:sp>
        <p:nvSpPr>
          <p:cNvPr id="572" name="Google Shape;572;p71"/>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Bright</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#00CFFF</a:t>
            </a:r>
            <a:endParaRPr b="0" i="0" sz="1000" u="none" cap="none" strike="noStrike">
              <a:solidFill>
                <a:srgbClr val="000000"/>
              </a:solidFill>
              <a:latin typeface="Helvetica Neue"/>
              <a:ea typeface="Helvetica Neue"/>
              <a:cs typeface="Helvetica Neue"/>
              <a:sym typeface="Helvetica Neue"/>
            </a:endParaRPr>
          </a:p>
        </p:txBody>
      </p:sp>
      <p:sp>
        <p:nvSpPr>
          <p:cNvPr id="573" name="Google Shape;573;p71"/>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Medium</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#046B99</a:t>
            </a:r>
            <a:endParaRPr b="0" i="0" sz="1000" u="none" cap="none" strike="noStrike">
              <a:solidFill>
                <a:srgbClr val="000000"/>
              </a:solidFill>
              <a:latin typeface="Helvetica Neue"/>
              <a:ea typeface="Helvetica Neue"/>
              <a:cs typeface="Helvetica Neue"/>
              <a:sym typeface="Helvetica Neue"/>
            </a:endParaRPr>
          </a:p>
        </p:txBody>
      </p:sp>
      <p:sp>
        <p:nvSpPr>
          <p:cNvPr id="574" name="Google Shape;574;p71"/>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Dark</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#1C304A</a:t>
            </a:r>
            <a:endParaRPr b="0" i="0" sz="1000" u="none" cap="none" strike="noStrike">
              <a:solidFill>
                <a:srgbClr val="000000"/>
              </a:solidFill>
              <a:latin typeface="Helvetica Neue"/>
              <a:ea typeface="Helvetica Neue"/>
              <a:cs typeface="Helvetica Neue"/>
              <a:sym typeface="Helvetica Neue"/>
            </a:endParaRPr>
          </a:p>
        </p:txBody>
      </p:sp>
      <p:sp>
        <p:nvSpPr>
          <p:cNvPr id="575" name="Google Shape;575;p71"/>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1"/>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Black</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#000000</a:t>
            </a:r>
            <a:endParaRPr b="0" i="0" sz="1000" u="none" cap="none" strike="noStrike">
              <a:solidFill>
                <a:srgbClr val="000000"/>
              </a:solidFill>
              <a:latin typeface="Helvetica Neue"/>
              <a:ea typeface="Helvetica Neue"/>
              <a:cs typeface="Helvetica Neue"/>
              <a:sym typeface="Helvetica Neue"/>
            </a:endParaRPr>
          </a:p>
        </p:txBody>
      </p:sp>
      <p:pic>
        <p:nvPicPr>
          <p:cNvPr id="577" name="Google Shape;577;p71"/>
          <p:cNvPicPr preferRelativeResize="0"/>
          <p:nvPr/>
        </p:nvPicPr>
        <p:blipFill rotWithShape="1">
          <a:blip r:embed="rId3">
            <a:alphaModFix/>
          </a:blip>
          <a:srcRect b="0" l="0" r="0" t="0"/>
          <a:stretch/>
        </p:blipFill>
        <p:spPr>
          <a:xfrm>
            <a:off x="7065773" y="1074050"/>
            <a:ext cx="1692975" cy="29279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36" name="Shape 36"/>
        <p:cNvGrpSpPr/>
        <p:nvPr/>
      </p:nvGrpSpPr>
      <p:grpSpPr>
        <a:xfrm>
          <a:off x="0" y="0"/>
          <a:ext cx="0" cy="0"/>
          <a:chOff x="0" y="0"/>
          <a:chExt cx="0" cy="0"/>
        </a:xfrm>
      </p:grpSpPr>
      <p:sp>
        <p:nvSpPr>
          <p:cNvPr id="37" name="Google Shape;37;p8"/>
          <p:cNvSpPr txBox="1"/>
          <p:nvPr>
            <p:ph type="ctrTitle"/>
          </p:nvPr>
        </p:nvSpPr>
        <p:spPr>
          <a:xfrm>
            <a:off x="712850" y="536207"/>
            <a:ext cx="7386600" cy="3732900"/>
          </a:xfrm>
          <a:prstGeom prst="rect">
            <a:avLst/>
          </a:prstGeom>
        </p:spPr>
        <p:txBody>
          <a:bodyPr anchorCtr="0" anchor="ctr" bIns="91425" lIns="91425" spcFirstLastPara="1" rIns="91425" wrap="square" tIns="91425"/>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8" name="Google Shape;38;p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39" name="Shape 39"/>
        <p:cNvGrpSpPr/>
        <p:nvPr/>
      </p:nvGrpSpPr>
      <p:grpSpPr>
        <a:xfrm>
          <a:off x="0" y="0"/>
          <a:ext cx="0" cy="0"/>
          <a:chOff x="0" y="0"/>
          <a:chExt cx="0" cy="0"/>
        </a:xfrm>
      </p:grpSpPr>
      <p:sp>
        <p:nvSpPr>
          <p:cNvPr id="40" name="Google Shape;40;p9"/>
          <p:cNvSpPr txBox="1"/>
          <p:nvPr>
            <p:ph type="ctrTitle"/>
          </p:nvPr>
        </p:nvSpPr>
        <p:spPr>
          <a:xfrm>
            <a:off x="712850" y="289402"/>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 name="Google Shape;41;p9"/>
          <p:cNvSpPr txBox="1"/>
          <p:nvPr>
            <p:ph idx="1" type="body"/>
          </p:nvPr>
        </p:nvSpPr>
        <p:spPr>
          <a:xfrm>
            <a:off x="623400" y="1654658"/>
            <a:ext cx="7891500" cy="34164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42" name="Google Shape;42;p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43" name="Shape 43"/>
        <p:cNvGrpSpPr/>
        <p:nvPr/>
      </p:nvGrpSpPr>
      <p:grpSpPr>
        <a:xfrm>
          <a:off x="0" y="0"/>
          <a:ext cx="0" cy="0"/>
          <a:chOff x="0" y="0"/>
          <a:chExt cx="0" cy="0"/>
        </a:xfrm>
      </p:grpSpPr>
      <p:sp>
        <p:nvSpPr>
          <p:cNvPr id="44" name="Google Shape;44;p1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a:spcBef>
                <a:spcPts val="0"/>
              </a:spcBef>
              <a:spcAft>
                <a:spcPts val="0"/>
              </a:spcAft>
              <a:buNone/>
            </a:pPr>
            <a:fld id="{00000000-1234-1234-1234-123412341234}" type="slidenum">
              <a:rPr lang="en"/>
              <a:t>‹#›</a:t>
            </a:fld>
            <a:endParaRPr/>
          </a:p>
        </p:txBody>
      </p:sp>
      <p:sp>
        <p:nvSpPr>
          <p:cNvPr id="45" name="Google Shape;45;p10"/>
          <p:cNvSpPr txBox="1"/>
          <p:nvPr>
            <p:ph type="ctrTitle"/>
          </p:nvPr>
        </p:nvSpPr>
        <p:spPr>
          <a:xfrm>
            <a:off x="718662" y="614727"/>
            <a:ext cx="7386600" cy="8442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6" name="Google Shape;46;p10"/>
          <p:cNvSpPr txBox="1"/>
          <p:nvPr>
            <p:ph idx="1" type="body"/>
          </p:nvPr>
        </p:nvSpPr>
        <p:spPr>
          <a:xfrm>
            <a:off x="697434" y="1714063"/>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7" name="Google Shape;47;p10"/>
          <p:cNvSpPr txBox="1"/>
          <p:nvPr>
            <p:ph idx="2" type="body"/>
          </p:nvPr>
        </p:nvSpPr>
        <p:spPr>
          <a:xfrm>
            <a:off x="4675870" y="1737313"/>
            <a:ext cx="3617700" cy="2637600"/>
          </a:xfrm>
          <a:prstGeom prst="rect">
            <a:avLst/>
          </a:prstGeom>
        </p:spPr>
        <p:txBody>
          <a:bodyPr anchorCtr="0" anchor="t" bIns="91425" lIns="91425" spcFirstLastPara="1" rIns="91425" wrap="square" tIns="91425"/>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8" name="Google Shape;48;p10"/>
          <p:cNvSpPr txBox="1"/>
          <p:nvPr>
            <p:ph idx="3" type="subTitle"/>
          </p:nvPr>
        </p:nvSpPr>
        <p:spPr>
          <a:xfrm>
            <a:off x="718647" y="292250"/>
            <a:ext cx="5017500" cy="667500"/>
          </a:xfrm>
          <a:prstGeom prst="rect">
            <a:avLst/>
          </a:prstGeom>
        </p:spPr>
        <p:txBody>
          <a:bodyPr anchorCtr="0" anchor="ctr" bIns="91425" lIns="91425" spcFirstLastPara="1" rIns="91425" wrap="square" tIns="91425"/>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theme" Target="../theme/theme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theme" Target="../theme/theme3.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3"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0" name="Google Shape;20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201" name="Google Shape;2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87" name="Shape 387"/>
        <p:cNvGrpSpPr/>
        <p:nvPr/>
      </p:nvGrpSpPr>
      <p:grpSpPr>
        <a:xfrm>
          <a:off x="0" y="0"/>
          <a:ext cx="0" cy="0"/>
          <a:chOff x="0" y="0"/>
          <a:chExt cx="0" cy="0"/>
        </a:xfrm>
      </p:grpSpPr>
      <p:sp>
        <p:nvSpPr>
          <p:cNvPr id="388" name="Google Shape;38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600"/>
              <a:buFont typeface="Helvetica Neue"/>
              <a:buNone/>
              <a:defRPr b="0" i="0" sz="26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9" name="Google Shape;389;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000000"/>
              </a:buClr>
              <a:buSzPts val="1200"/>
              <a:buFont typeface="Helvetica Neue"/>
              <a:buChar char="●"/>
              <a:defRPr b="0" i="0" sz="1200" u="none" cap="none" strike="noStrike">
                <a:solidFill>
                  <a:srgbClr val="000000"/>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000000"/>
              </a:buClr>
              <a:buSzPts val="1000"/>
              <a:buFont typeface="Helvetica Neue"/>
              <a:buChar char="○"/>
              <a:defRPr b="0" i="0" sz="1000" u="none" cap="none" strike="noStrike">
                <a:solidFill>
                  <a:srgbClr val="000000"/>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000000"/>
              </a:buClr>
              <a:buSzPts val="800"/>
              <a:buFont typeface="Helvetica Neue"/>
              <a:buChar char="■"/>
              <a:defRPr b="0" i="0" sz="800" u="none" cap="none" strike="noStrike">
                <a:solidFill>
                  <a:srgbClr val="000000"/>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000000"/>
              </a:buClr>
              <a:buSzPts val="800"/>
              <a:buFont typeface="Helvetica Neue"/>
              <a:buChar char="●"/>
              <a:defRPr b="0" i="0" sz="800" u="none" cap="none" strike="noStrike">
                <a:solidFill>
                  <a:srgbClr val="000000"/>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000000"/>
              </a:buClr>
              <a:buSzPts val="800"/>
              <a:buFont typeface="Helvetica Neue"/>
              <a:buChar char="○"/>
              <a:defRPr b="0" i="0" sz="800" u="none" cap="none" strike="noStrike">
                <a:solidFill>
                  <a:srgbClr val="000000"/>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000000"/>
              </a:buClr>
              <a:buSzPts val="800"/>
              <a:buFont typeface="Helvetica Neue"/>
              <a:buChar char="■"/>
              <a:defRPr b="0" i="0" sz="800" u="none" cap="none" strike="noStrike">
                <a:solidFill>
                  <a:srgbClr val="000000"/>
                </a:solidFill>
                <a:latin typeface="Helvetica Neue"/>
                <a:ea typeface="Helvetica Neue"/>
                <a:cs typeface="Helvetica Neue"/>
                <a:sym typeface="Helvetica Neue"/>
              </a:defRPr>
            </a:lvl9pPr>
          </a:lstStyle>
          <a:p/>
        </p:txBody>
      </p:sp>
      <p:sp>
        <p:nvSpPr>
          <p:cNvPr id="390" name="Google Shape;39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1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7.jpg"/><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7.jpg"/><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9.png"/><Relationship Id="rId4" Type="http://schemas.openxmlformats.org/officeDocument/2006/relationships/image" Target="../media/image1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7.jp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27.jp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0.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2"/>
          <p:cNvSpPr txBox="1"/>
          <p:nvPr>
            <p:ph type="ctrTitle"/>
          </p:nvPr>
        </p:nvSpPr>
        <p:spPr>
          <a:xfrm>
            <a:off x="718450" y="525013"/>
            <a:ext cx="7386600" cy="1651800"/>
          </a:xfrm>
          <a:prstGeom prst="rect">
            <a:avLst/>
          </a:prstGeom>
          <a:ln>
            <a:noFill/>
          </a:ln>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FFFFFF"/>
                </a:solidFill>
              </a:rPr>
              <a:t>DTMO Path Analysis</a:t>
            </a:r>
            <a:br>
              <a:rPr lang="en" sz="3600">
                <a:solidFill>
                  <a:srgbClr val="FFFFFF"/>
                </a:solidFill>
              </a:rPr>
            </a:br>
            <a:r>
              <a:rPr lang="en" sz="3600"/>
              <a:t>Mid-Engagement </a:t>
            </a:r>
            <a:r>
              <a:rPr lang="en" sz="3600"/>
              <a:t>Check In</a:t>
            </a:r>
            <a:endParaRPr sz="3600"/>
          </a:p>
        </p:txBody>
      </p:sp>
      <p:sp>
        <p:nvSpPr>
          <p:cNvPr id="583" name="Google Shape;583;p72"/>
          <p:cNvSpPr txBox="1"/>
          <p:nvPr>
            <p:ph idx="1" type="subTitle"/>
          </p:nvPr>
        </p:nvSpPr>
        <p:spPr>
          <a:xfrm>
            <a:off x="735281" y="2947104"/>
            <a:ext cx="43893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September 6,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1"/>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0" name="Google Shape;650;p81"/>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342900" lvl="0" marL="457200" rtl="0">
              <a:lnSpc>
                <a:spcPct val="140000"/>
              </a:lnSpc>
              <a:spcBef>
                <a:spcPts val="0"/>
              </a:spcBef>
              <a:spcAft>
                <a:spcPts val="0"/>
              </a:spcAft>
              <a:buClr>
                <a:srgbClr val="FFFFFF"/>
              </a:buClr>
              <a:buSzPts val="1800"/>
              <a:buChar char="●"/>
            </a:pPr>
            <a:r>
              <a:rPr b="1" lang="en">
                <a:solidFill>
                  <a:srgbClr val="FFFFFF"/>
                </a:solidFill>
              </a:rPr>
              <a:t>Completed over 15 interviews with:</a:t>
            </a:r>
            <a:endParaRPr b="1">
              <a:solidFill>
                <a:srgbClr val="FFFFFF"/>
              </a:solidFill>
            </a:endParaRPr>
          </a:p>
          <a:p>
            <a:pPr indent="-317500" lvl="1" marL="914400" rtl="0">
              <a:lnSpc>
                <a:spcPct val="140000"/>
              </a:lnSpc>
              <a:spcBef>
                <a:spcPts val="0"/>
              </a:spcBef>
              <a:spcAft>
                <a:spcPts val="0"/>
              </a:spcAft>
              <a:buClr>
                <a:srgbClr val="FFFFFF"/>
              </a:buClr>
              <a:buSzPts val="1400"/>
              <a:buChar char="○"/>
            </a:pPr>
            <a:r>
              <a:rPr b="1" lang="en">
                <a:solidFill>
                  <a:srgbClr val="FFFFFF"/>
                </a:solidFill>
              </a:rPr>
              <a:t>Travelers</a:t>
            </a:r>
            <a:endParaRPr b="1">
              <a:solidFill>
                <a:srgbClr val="FFFFFF"/>
              </a:solidFill>
            </a:endParaRPr>
          </a:p>
          <a:p>
            <a:pPr indent="-317500" lvl="1" marL="914400" rtl="0">
              <a:lnSpc>
                <a:spcPct val="140000"/>
              </a:lnSpc>
              <a:spcBef>
                <a:spcPts val="0"/>
              </a:spcBef>
              <a:spcAft>
                <a:spcPts val="0"/>
              </a:spcAft>
              <a:buClr>
                <a:srgbClr val="FFFFFF"/>
              </a:buClr>
              <a:buSzPts val="1400"/>
              <a:buChar char="○"/>
            </a:pPr>
            <a:r>
              <a:rPr b="1" lang="en">
                <a:solidFill>
                  <a:srgbClr val="FFFFFF"/>
                </a:solidFill>
              </a:rPr>
              <a:t>Administrators</a:t>
            </a:r>
            <a:endParaRPr b="1">
              <a:solidFill>
                <a:srgbClr val="FFFFFF"/>
              </a:solidFill>
            </a:endParaRPr>
          </a:p>
          <a:p>
            <a:pPr indent="-317500" lvl="1" marL="914400" rtl="0">
              <a:lnSpc>
                <a:spcPct val="140000"/>
              </a:lnSpc>
              <a:spcBef>
                <a:spcPts val="0"/>
              </a:spcBef>
              <a:spcAft>
                <a:spcPts val="0"/>
              </a:spcAft>
              <a:buClr>
                <a:srgbClr val="FFFFFF"/>
              </a:buClr>
              <a:buSzPts val="1400"/>
              <a:buChar char="○"/>
            </a:pPr>
            <a:r>
              <a:rPr b="1" lang="en">
                <a:solidFill>
                  <a:srgbClr val="FFFFFF"/>
                </a:solidFill>
              </a:rPr>
              <a:t>Auditors</a:t>
            </a:r>
            <a:endParaRPr b="1">
              <a:solidFill>
                <a:srgbClr val="FFFFFF"/>
              </a:solidFill>
            </a:endParaRPr>
          </a:p>
          <a:p>
            <a:pPr indent="-317500" lvl="1" marL="914400" rtl="0">
              <a:lnSpc>
                <a:spcPct val="140000"/>
              </a:lnSpc>
              <a:spcBef>
                <a:spcPts val="0"/>
              </a:spcBef>
              <a:spcAft>
                <a:spcPts val="0"/>
              </a:spcAft>
              <a:buClr>
                <a:srgbClr val="FFFFFF"/>
              </a:buClr>
              <a:buSzPts val="1400"/>
              <a:buChar char="○"/>
            </a:pPr>
            <a:r>
              <a:rPr b="1" lang="en">
                <a:solidFill>
                  <a:srgbClr val="FFFFFF"/>
                </a:solidFill>
              </a:rPr>
              <a:t>Internal program teams</a:t>
            </a:r>
            <a:endParaRPr b="1">
              <a:solidFill>
                <a:srgbClr val="FFFFFF"/>
              </a:solidFill>
            </a:endParaRPr>
          </a:p>
          <a:p>
            <a:pPr indent="-342900" lvl="0" marL="457200" rtl="0">
              <a:lnSpc>
                <a:spcPct val="140000"/>
              </a:lnSpc>
              <a:spcBef>
                <a:spcPts val="0"/>
              </a:spcBef>
              <a:spcAft>
                <a:spcPts val="0"/>
              </a:spcAft>
              <a:buClr>
                <a:schemeClr val="lt1"/>
              </a:buClr>
              <a:buSzPts val="1800"/>
              <a:buChar char="●"/>
            </a:pPr>
            <a:r>
              <a:rPr b="1" lang="en">
                <a:solidFill>
                  <a:schemeClr val="lt1"/>
                </a:solidFill>
              </a:rPr>
              <a:t>Reviewed analytics data, including:</a:t>
            </a:r>
            <a:endParaRPr b="1">
              <a:solidFill>
                <a:schemeClr val="lt1"/>
              </a:solidFill>
            </a:endParaRPr>
          </a:p>
          <a:p>
            <a:pPr indent="-317500" lvl="1" marL="914400" rtl="0">
              <a:lnSpc>
                <a:spcPct val="140000"/>
              </a:lnSpc>
              <a:spcBef>
                <a:spcPts val="0"/>
              </a:spcBef>
              <a:spcAft>
                <a:spcPts val="0"/>
              </a:spcAft>
              <a:buClr>
                <a:schemeClr val="lt1"/>
              </a:buClr>
              <a:buSzPts val="1400"/>
              <a:buChar char="○"/>
            </a:pPr>
            <a:r>
              <a:rPr b="1" lang="en">
                <a:solidFill>
                  <a:schemeClr val="lt1"/>
                </a:solidFill>
              </a:rPr>
              <a:t>Google Analytics</a:t>
            </a:r>
            <a:endParaRPr b="1">
              <a:solidFill>
                <a:schemeClr val="lt1"/>
              </a:solidFill>
            </a:endParaRPr>
          </a:p>
          <a:p>
            <a:pPr indent="-317500" lvl="1" marL="914400" rtl="0">
              <a:lnSpc>
                <a:spcPct val="140000"/>
              </a:lnSpc>
              <a:spcBef>
                <a:spcPts val="0"/>
              </a:spcBef>
              <a:spcAft>
                <a:spcPts val="0"/>
              </a:spcAft>
              <a:buClr>
                <a:schemeClr val="lt1"/>
              </a:buClr>
              <a:buSzPts val="1400"/>
              <a:buChar char="○"/>
            </a:pPr>
            <a:r>
              <a:rPr b="1" lang="en">
                <a:solidFill>
                  <a:schemeClr val="lt1"/>
                </a:solidFill>
              </a:rPr>
              <a:t>Travel Assistance surveys</a:t>
            </a:r>
            <a:endParaRPr b="1">
              <a:solidFill>
                <a:schemeClr val="lt1"/>
              </a:solidFill>
            </a:endParaRPr>
          </a:p>
          <a:p>
            <a:pPr indent="-317500" lvl="1" marL="914400" rtl="0">
              <a:lnSpc>
                <a:spcPct val="140000"/>
              </a:lnSpc>
              <a:spcBef>
                <a:spcPts val="0"/>
              </a:spcBef>
              <a:spcAft>
                <a:spcPts val="0"/>
              </a:spcAft>
              <a:buClr>
                <a:schemeClr val="lt1"/>
              </a:buClr>
              <a:buSzPts val="1400"/>
              <a:buChar char="○"/>
            </a:pPr>
            <a:r>
              <a:rPr b="1" lang="en">
                <a:solidFill>
                  <a:schemeClr val="lt1"/>
                </a:solidFill>
              </a:rPr>
              <a:t>Demographics report</a:t>
            </a:r>
            <a:endParaRPr b="1">
              <a:solidFill>
                <a:schemeClr val="lt1"/>
              </a:solidFill>
            </a:endParaRPr>
          </a:p>
          <a:p>
            <a:pPr indent="-317500" lvl="1" marL="914400" rtl="0">
              <a:lnSpc>
                <a:spcPct val="140000"/>
              </a:lnSpc>
              <a:spcBef>
                <a:spcPts val="0"/>
              </a:spcBef>
              <a:spcAft>
                <a:spcPts val="0"/>
              </a:spcAft>
              <a:buClr>
                <a:schemeClr val="lt1"/>
              </a:buClr>
              <a:buSzPts val="1400"/>
              <a:buChar char="○"/>
            </a:pPr>
            <a:r>
              <a:rPr b="1" lang="en">
                <a:solidFill>
                  <a:schemeClr val="lt1"/>
                </a:solidFill>
              </a:rPr>
              <a:t>Training numbers</a:t>
            </a:r>
            <a:endParaRPr b="1">
              <a:solidFill>
                <a:schemeClr val="lt1"/>
              </a:solidFill>
            </a:endParaRPr>
          </a:p>
          <a:p>
            <a:pPr indent="-342900" lvl="0" marL="457200" rtl="0">
              <a:lnSpc>
                <a:spcPct val="140000"/>
              </a:lnSpc>
              <a:spcBef>
                <a:spcPts val="0"/>
              </a:spcBef>
              <a:spcAft>
                <a:spcPts val="0"/>
              </a:spcAft>
              <a:buClr>
                <a:schemeClr val="lt1"/>
              </a:buClr>
              <a:buSzPts val="1800"/>
              <a:buChar char="●"/>
            </a:pPr>
            <a:r>
              <a:rPr b="1" lang="en">
                <a:solidFill>
                  <a:schemeClr val="lt1"/>
                </a:solidFill>
              </a:rPr>
              <a:t>Analyzed existing technology infrastructure</a:t>
            </a:r>
            <a:endParaRPr b="1">
              <a:solidFill>
                <a:schemeClr val="lt1"/>
              </a:solidFill>
            </a:endParaRPr>
          </a:p>
          <a:p>
            <a:pPr indent="-342900" lvl="0" marL="457200" rtl="0">
              <a:lnSpc>
                <a:spcPct val="140000"/>
              </a:lnSpc>
              <a:spcBef>
                <a:spcPts val="0"/>
              </a:spcBef>
              <a:spcAft>
                <a:spcPts val="0"/>
              </a:spcAft>
              <a:buClr>
                <a:schemeClr val="lt1"/>
              </a:buClr>
              <a:buSzPts val="1800"/>
              <a:buChar char="●"/>
            </a:pPr>
            <a:r>
              <a:rPr b="1" lang="en">
                <a:solidFill>
                  <a:schemeClr val="lt1"/>
                </a:solidFill>
              </a:rPr>
              <a:t>Mapped organization workflows</a:t>
            </a:r>
            <a:endParaRPr b="1" sz="1400">
              <a:solidFill>
                <a:schemeClr val="lt1"/>
              </a:solidFill>
            </a:endParaRPr>
          </a:p>
        </p:txBody>
      </p:sp>
      <p:sp>
        <p:nvSpPr>
          <p:cNvPr id="651" name="Google Shape;651;p81"/>
          <p:cNvSpPr txBox="1"/>
          <p:nvPr>
            <p:ph idx="1" type="subTitle"/>
          </p:nvPr>
        </p:nvSpPr>
        <p:spPr>
          <a:xfrm>
            <a:off x="440875" y="1487275"/>
            <a:ext cx="3881400" cy="1952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3000"/>
              <a:t>Our Approach</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Summary of what we’ve learned </a:t>
            </a:r>
            <a:endParaRPr/>
          </a:p>
          <a:p>
            <a:pPr indent="0" lvl="0" marL="0">
              <a:spcBef>
                <a:spcPts val="0"/>
              </a:spcBef>
              <a:spcAft>
                <a:spcPts val="0"/>
              </a:spcAft>
              <a:buNone/>
            </a:pPr>
            <a:r>
              <a:rPr lang="en"/>
              <a:t>and next steps</a:t>
            </a:r>
            <a:endParaRPr/>
          </a:p>
          <a:p>
            <a:pPr indent="0" lvl="0" marL="0">
              <a:spcBef>
                <a:spcPts val="0"/>
              </a:spcBef>
              <a:spcAft>
                <a:spcPts val="0"/>
              </a:spcAft>
              <a:buNone/>
            </a:pPr>
            <a:r>
              <a:t/>
            </a:r>
            <a:endParaRPr/>
          </a:p>
          <a:p>
            <a:pPr indent="0" lvl="0" marL="0" rtl="0">
              <a:spcBef>
                <a:spcPts val="0"/>
              </a:spcBef>
              <a:spcAft>
                <a:spcPts val="0"/>
              </a:spcAft>
              <a:buNone/>
            </a:pPr>
            <a:r>
              <a:rPr lang="en" sz="1800"/>
              <a:t>Note: This is a progress report of our thinking. Expect changes in final recommendations.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83"/>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Summary of what we’ve learned</a:t>
            </a:r>
            <a:endParaRPr sz="2400"/>
          </a:p>
        </p:txBody>
      </p:sp>
      <p:sp>
        <p:nvSpPr>
          <p:cNvPr id="662" name="Google Shape;662;p8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The website structure is based on DTMO’s organizational structure rather than what users need.</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Travelers are not the primary users — but are still important.</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Travel administrators at every level need access to tools that will help them be more efficient when interacting with travelers.</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Travelers depend on a wide range of travel support teams.</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The process of updating the website is unnecessarily complex and causes delays in how information flows.</a:t>
            </a:r>
            <a:endParaRPr b="0"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4"/>
          <p:cNvSpPr txBox="1"/>
          <p:nvPr>
            <p:ph type="ctrTitle"/>
          </p:nvPr>
        </p:nvSpPr>
        <p:spPr>
          <a:xfrm>
            <a:off x="712850" y="764807"/>
            <a:ext cx="7386600" cy="37329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Font typeface="Arial"/>
              <a:buChar char="●"/>
            </a:pPr>
            <a:r>
              <a:rPr b="0" lang="en" sz="1800">
                <a:latin typeface="Arial"/>
                <a:ea typeface="Arial"/>
                <a:cs typeface="Arial"/>
                <a:sym typeface="Arial"/>
              </a:rPr>
              <a:t>What impact will the travel modernization effort have on </a:t>
            </a:r>
            <a:r>
              <a:rPr lang="en" sz="1800"/>
              <a:t>training resources and ticketing systems?</a:t>
            </a:r>
            <a:endParaRPr sz="1800"/>
          </a:p>
          <a:p>
            <a:pPr indent="-342900" lvl="0" marL="457200" rtl="0" algn="l">
              <a:spcBef>
                <a:spcPts val="0"/>
              </a:spcBef>
              <a:spcAft>
                <a:spcPts val="0"/>
              </a:spcAft>
              <a:buSzPts val="1800"/>
              <a:buFont typeface="Arial"/>
              <a:buChar char="●"/>
            </a:pPr>
            <a:r>
              <a:rPr lang="en" sz="1800">
                <a:latin typeface="Arial"/>
                <a:ea typeface="Arial"/>
                <a:cs typeface="Arial"/>
                <a:sym typeface="Arial"/>
              </a:rPr>
              <a:t>Does DTMO have an organizational strategy</a:t>
            </a:r>
            <a:r>
              <a:rPr b="0" lang="en" sz="1800">
                <a:latin typeface="Arial"/>
                <a:ea typeface="Arial"/>
                <a:cs typeface="Arial"/>
                <a:sym typeface="Arial"/>
              </a:rPr>
              <a:t> to either focus on expanding the TAC or supporting the capabilities of the Services and Offices? </a:t>
            </a:r>
            <a:endParaRPr b="0" sz="1800">
              <a:latin typeface="Arial"/>
              <a:ea typeface="Arial"/>
              <a:cs typeface="Arial"/>
              <a:sym typeface="Arial"/>
            </a:endParaRPr>
          </a:p>
          <a:p>
            <a:pPr indent="-342900" lvl="0" marL="457200" rtl="0" algn="l">
              <a:spcBef>
                <a:spcPts val="0"/>
              </a:spcBef>
              <a:spcAft>
                <a:spcPts val="0"/>
              </a:spcAft>
              <a:buSzPts val="1800"/>
              <a:buFont typeface="Arial"/>
              <a:buChar char="●"/>
            </a:pPr>
            <a:r>
              <a:rPr b="0" lang="en" sz="1800">
                <a:latin typeface="Arial"/>
                <a:ea typeface="Arial"/>
                <a:cs typeface="Arial"/>
                <a:sym typeface="Arial"/>
              </a:rPr>
              <a:t>In regards to technology, are there </a:t>
            </a:r>
            <a:r>
              <a:rPr lang="en" sz="1800">
                <a:latin typeface="Arial"/>
                <a:ea typeface="Arial"/>
                <a:cs typeface="Arial"/>
                <a:sym typeface="Arial"/>
              </a:rPr>
              <a:t>related strategies</a:t>
            </a:r>
            <a:r>
              <a:rPr b="0" lang="en" sz="1800">
                <a:latin typeface="Arial"/>
                <a:ea typeface="Arial"/>
                <a:cs typeface="Arial"/>
                <a:sym typeface="Arial"/>
              </a:rPr>
              <a:t> that we need to align with?</a:t>
            </a:r>
            <a:endParaRPr b="0" sz="1800">
              <a:latin typeface="Arial"/>
              <a:ea typeface="Arial"/>
              <a:cs typeface="Arial"/>
              <a:sym typeface="Arial"/>
            </a:endParaRPr>
          </a:p>
          <a:p>
            <a:pPr indent="-342900" lvl="0" marL="457200" rtl="0" algn="l">
              <a:spcBef>
                <a:spcPts val="0"/>
              </a:spcBef>
              <a:spcAft>
                <a:spcPts val="0"/>
              </a:spcAft>
              <a:buSzPts val="1800"/>
              <a:buFont typeface="Arial"/>
              <a:buChar char="●"/>
            </a:pPr>
            <a:r>
              <a:rPr b="0" lang="en" sz="1800">
                <a:latin typeface="Arial"/>
                <a:ea typeface="Arial"/>
                <a:cs typeface="Arial"/>
                <a:sym typeface="Arial"/>
              </a:rPr>
              <a:t>What are the </a:t>
            </a:r>
            <a:r>
              <a:rPr lang="en" sz="1800">
                <a:latin typeface="Arial"/>
                <a:ea typeface="Arial"/>
                <a:cs typeface="Arial"/>
                <a:sym typeface="Arial"/>
              </a:rPr>
              <a:t>needs of the vendors</a:t>
            </a:r>
            <a:r>
              <a:rPr b="0" lang="en" sz="1800">
                <a:latin typeface="Arial"/>
                <a:ea typeface="Arial"/>
                <a:cs typeface="Arial"/>
                <a:sym typeface="Arial"/>
              </a:rPr>
              <a:t> (airlines, buses, car rental)?</a:t>
            </a:r>
            <a:endParaRPr b="0" sz="1800">
              <a:latin typeface="Arial"/>
              <a:ea typeface="Arial"/>
              <a:cs typeface="Arial"/>
              <a:sym typeface="Arial"/>
            </a:endParaRPr>
          </a:p>
        </p:txBody>
      </p:sp>
      <p:sp>
        <p:nvSpPr>
          <p:cNvPr id="668" name="Google Shape;668;p8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What we do not yet know</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85"/>
          <p:cNvSpPr txBox="1"/>
          <p:nvPr>
            <p:ph idx="1" type="body"/>
          </p:nvPr>
        </p:nvSpPr>
        <p:spPr>
          <a:xfrm>
            <a:off x="326100" y="1106700"/>
            <a:ext cx="3879000" cy="3787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Explore design concepts that</a:t>
            </a:r>
            <a:r>
              <a:rPr lang="en" sz="1800">
                <a:solidFill>
                  <a:schemeClr val="lt1"/>
                </a:solidFill>
              </a:rPr>
              <a:t> reorganize the site’s navigation to prioritize content using the U.S Web Design System.</a:t>
            </a:r>
            <a:endParaRPr sz="1800">
              <a:solidFill>
                <a:schemeClr val="lt1"/>
              </a:solidFill>
            </a:endParaRPr>
          </a:p>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Explore using existing 18F tools to digitize and make the JTR interactive.</a:t>
            </a:r>
            <a:endParaRPr sz="1800">
              <a:solidFill>
                <a:schemeClr val="lt1"/>
              </a:solidFill>
            </a:endParaRPr>
          </a:p>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Align with DTMO’s strategy on travel support team, technology infrastructure and content strategy.</a:t>
            </a:r>
            <a:endParaRPr sz="1800">
              <a:solidFill>
                <a:schemeClr val="lt1"/>
              </a:solidFill>
            </a:endParaRPr>
          </a:p>
          <a:p>
            <a:pPr indent="0" lvl="0" marL="0" rtl="0">
              <a:lnSpc>
                <a:spcPct val="100000"/>
              </a:lnSpc>
              <a:spcBef>
                <a:spcPts val="0"/>
              </a:spcBef>
              <a:spcAft>
                <a:spcPts val="0"/>
              </a:spcAft>
              <a:buNone/>
            </a:pPr>
            <a:r>
              <a:t/>
            </a:r>
            <a:endParaRPr sz="1800">
              <a:solidFill>
                <a:schemeClr val="lt1"/>
              </a:solidFill>
            </a:endParaRPr>
          </a:p>
        </p:txBody>
      </p:sp>
      <p:sp>
        <p:nvSpPr>
          <p:cNvPr id="674" name="Google Shape;674;p85"/>
          <p:cNvSpPr txBox="1"/>
          <p:nvPr>
            <p:ph type="ctrTitle"/>
          </p:nvPr>
        </p:nvSpPr>
        <p:spPr>
          <a:xfrm>
            <a:off x="337658" y="233725"/>
            <a:ext cx="3855900" cy="84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Foreshadowing next steps</a:t>
            </a:r>
            <a:endParaRPr sz="2400"/>
          </a:p>
        </p:txBody>
      </p:sp>
      <p:pic>
        <p:nvPicPr>
          <p:cNvPr id="675" name="Google Shape;675;p85"/>
          <p:cNvPicPr preferRelativeResize="0"/>
          <p:nvPr/>
        </p:nvPicPr>
        <p:blipFill rotWithShape="1">
          <a:blip r:embed="rId3">
            <a:alphaModFix/>
          </a:blip>
          <a:srcRect b="0" l="29128" r="0" t="0"/>
          <a:stretch/>
        </p:blipFill>
        <p:spPr>
          <a:xfrm>
            <a:off x="4563324" y="-25325"/>
            <a:ext cx="4942798" cy="52307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8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How is the site being used?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87"/>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Google Shape;686;p87"/>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342900" lvl="0" marL="457200" rtl="0">
              <a:lnSpc>
                <a:spcPct val="140000"/>
              </a:lnSpc>
              <a:spcBef>
                <a:spcPts val="0"/>
              </a:spcBef>
              <a:spcAft>
                <a:spcPts val="0"/>
              </a:spcAft>
              <a:buClr>
                <a:srgbClr val="FFFFFF"/>
              </a:buClr>
              <a:buSzPts val="1800"/>
              <a:buChar char="●"/>
            </a:pPr>
            <a:r>
              <a:rPr b="1" lang="en">
                <a:solidFill>
                  <a:srgbClr val="FFFFFF"/>
                </a:solidFill>
              </a:rPr>
              <a:t>Site mapping:</a:t>
            </a:r>
            <a:r>
              <a:rPr lang="en">
                <a:solidFill>
                  <a:srgbClr val="FFFFFF"/>
                </a:solidFill>
              </a:rPr>
              <a:t> Building a high-level understanding of how the site is structured.</a:t>
            </a:r>
            <a:endParaRPr>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Analytics Overview</a:t>
            </a:r>
            <a:r>
              <a:rPr lang="en">
                <a:solidFill>
                  <a:srgbClr val="FFFFFF"/>
                </a:solidFill>
              </a:rPr>
              <a:t>: Quick and dirty analysis of the Google Analytics for 2018.</a:t>
            </a:r>
            <a:endParaRPr>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User Interviews</a:t>
            </a:r>
            <a:r>
              <a:rPr lang="en">
                <a:solidFill>
                  <a:srgbClr val="FFFFFF"/>
                </a:solidFill>
              </a:rPr>
              <a:t>: high-level interviews with different user groups to understand how they travel and use DTMO’s services.</a:t>
            </a:r>
            <a:endParaRPr>
              <a:solidFill>
                <a:srgbClr val="FFFFFF"/>
              </a:solidFill>
            </a:endParaRPr>
          </a:p>
        </p:txBody>
      </p:sp>
      <p:sp>
        <p:nvSpPr>
          <p:cNvPr id="687" name="Google Shape;687;p87"/>
          <p:cNvSpPr txBox="1"/>
          <p:nvPr>
            <p:ph idx="1" type="subTitle"/>
          </p:nvPr>
        </p:nvSpPr>
        <p:spPr>
          <a:xfrm>
            <a:off x="452175" y="1487275"/>
            <a:ext cx="3870300" cy="1952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3000"/>
              <a:t>Understanding the website and how people use it.</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Google Shape;692;p88"/>
          <p:cNvPicPr preferRelativeResize="0"/>
          <p:nvPr/>
        </p:nvPicPr>
        <p:blipFill>
          <a:blip r:embed="rId3">
            <a:alphaModFix/>
          </a:blip>
          <a:stretch>
            <a:fillRect/>
          </a:stretch>
        </p:blipFill>
        <p:spPr>
          <a:xfrm>
            <a:off x="-1097367" y="0"/>
            <a:ext cx="7035984" cy="5143500"/>
          </a:xfrm>
          <a:prstGeom prst="rect">
            <a:avLst/>
          </a:prstGeom>
          <a:noFill/>
          <a:ln>
            <a:noFill/>
          </a:ln>
        </p:spPr>
      </p:pic>
      <p:sp>
        <p:nvSpPr>
          <p:cNvPr id="693" name="Google Shape;693;p88"/>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4" name="Google Shape;694;p88"/>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0" lvl="0" marL="457200" rtl="0">
              <a:lnSpc>
                <a:spcPct val="140000"/>
              </a:lnSpc>
              <a:spcBef>
                <a:spcPts val="0"/>
              </a:spcBef>
              <a:spcAft>
                <a:spcPts val="0"/>
              </a:spcAft>
              <a:buNone/>
            </a:pPr>
            <a:r>
              <a:rPr b="1" lang="en" sz="2400">
                <a:solidFill>
                  <a:schemeClr val="lt1"/>
                </a:solidFill>
              </a:rPr>
              <a:t>Current website structure</a:t>
            </a:r>
            <a:endParaRPr b="1" sz="2400">
              <a:solidFill>
                <a:schemeClr val="lt1"/>
              </a:solidFill>
            </a:endParaRPr>
          </a:p>
          <a:p>
            <a:pPr indent="-342900" lvl="0" marL="457200" rtl="0">
              <a:lnSpc>
                <a:spcPct val="140000"/>
              </a:lnSpc>
              <a:spcBef>
                <a:spcPts val="0"/>
              </a:spcBef>
              <a:spcAft>
                <a:spcPts val="0"/>
              </a:spcAft>
              <a:buClr>
                <a:srgbClr val="FFFFFF"/>
              </a:buClr>
              <a:buSzPts val="1800"/>
              <a:buChar char="●"/>
            </a:pPr>
            <a:r>
              <a:rPr lang="en">
                <a:solidFill>
                  <a:srgbClr val="FFFFFF"/>
                </a:solidFill>
              </a:rPr>
              <a:t>The structure of this website is based on how DTMO is organized rather than user need.</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Google Shape;699;p89"/>
          <p:cNvPicPr preferRelativeResize="0"/>
          <p:nvPr/>
        </p:nvPicPr>
        <p:blipFill>
          <a:blip r:embed="rId3">
            <a:alphaModFix/>
          </a:blip>
          <a:stretch>
            <a:fillRect/>
          </a:stretch>
        </p:blipFill>
        <p:spPr>
          <a:xfrm>
            <a:off x="-1097367" y="0"/>
            <a:ext cx="7035984" cy="5143500"/>
          </a:xfrm>
          <a:prstGeom prst="rect">
            <a:avLst/>
          </a:prstGeom>
          <a:noFill/>
          <a:ln>
            <a:noFill/>
          </a:ln>
        </p:spPr>
      </p:pic>
      <p:sp>
        <p:nvSpPr>
          <p:cNvPr id="700" name="Google Shape;700;p89"/>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Google Shape;701;p89"/>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0" lvl="0" marL="457200" rtl="0">
              <a:lnSpc>
                <a:spcPct val="140000"/>
              </a:lnSpc>
              <a:spcBef>
                <a:spcPts val="0"/>
              </a:spcBef>
              <a:spcAft>
                <a:spcPts val="0"/>
              </a:spcAft>
              <a:buNone/>
            </a:pPr>
            <a:r>
              <a:rPr b="1" lang="en" sz="2400">
                <a:solidFill>
                  <a:srgbClr val="FFFFFF"/>
                </a:solidFill>
              </a:rPr>
              <a:t>The</a:t>
            </a:r>
            <a:r>
              <a:rPr b="1" lang="en" sz="2400">
                <a:solidFill>
                  <a:srgbClr val="FFFFFF"/>
                </a:solidFill>
              </a:rPr>
              <a:t> 50 most-visited pages</a:t>
            </a:r>
            <a:endParaRPr b="1" sz="2400">
              <a:solidFill>
                <a:srgbClr val="FFFFFF"/>
              </a:solidFill>
            </a:endParaRPr>
          </a:p>
        </p:txBody>
      </p:sp>
      <p:sp>
        <p:nvSpPr>
          <p:cNvPr id="702" name="Google Shape;702;p89"/>
          <p:cNvSpPr/>
          <p:nvPr/>
        </p:nvSpPr>
        <p:spPr>
          <a:xfrm>
            <a:off x="1870750" y="253275"/>
            <a:ext cx="776400" cy="539100"/>
          </a:xfrm>
          <a:prstGeom prst="flowChartAlternate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Google Shape;703;p89"/>
          <p:cNvSpPr/>
          <p:nvPr/>
        </p:nvSpPr>
        <p:spPr>
          <a:xfrm>
            <a:off x="1359150" y="3636650"/>
            <a:ext cx="511500" cy="895200"/>
          </a:xfrm>
          <a:prstGeom prst="flowChartAlternate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0"/>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Google Shape;709;p90"/>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0" lvl="0" marL="457200" rtl="0">
              <a:lnSpc>
                <a:spcPct val="140000"/>
              </a:lnSpc>
              <a:spcBef>
                <a:spcPts val="0"/>
              </a:spcBef>
              <a:spcAft>
                <a:spcPts val="0"/>
              </a:spcAft>
              <a:buNone/>
            </a:pPr>
            <a:r>
              <a:rPr b="1" lang="en" sz="2400">
                <a:solidFill>
                  <a:srgbClr val="FFFFFF"/>
                </a:solidFill>
              </a:rPr>
              <a:t>The 50 most-visited pages</a:t>
            </a:r>
            <a:endParaRPr b="1" sz="2400">
              <a:solidFill>
                <a:srgbClr val="FFFFFF"/>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87% of traffic goes to </a:t>
            </a:r>
            <a:r>
              <a:rPr b="1" lang="en">
                <a:solidFill>
                  <a:schemeClr val="lt1"/>
                </a:solidFill>
              </a:rPr>
              <a:t>top 50 pages</a:t>
            </a:r>
            <a:endParaRPr b="1">
              <a:solidFill>
                <a:schemeClr val="lt1"/>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36.7% of all traffic are to </a:t>
            </a:r>
            <a:r>
              <a:rPr b="1" lang="en">
                <a:solidFill>
                  <a:schemeClr val="lt1"/>
                </a:solidFill>
              </a:rPr>
              <a:t>calculators</a:t>
            </a:r>
            <a:endParaRPr b="1">
              <a:solidFill>
                <a:schemeClr val="lt1"/>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Only 10% of traffic goes to the home page</a:t>
            </a:r>
            <a:endParaRPr>
              <a:solidFill>
                <a:schemeClr val="lt1"/>
              </a:solidFill>
            </a:endParaRPr>
          </a:p>
        </p:txBody>
      </p:sp>
      <p:pic>
        <p:nvPicPr>
          <p:cNvPr id="710" name="Google Shape;710;p90" title="Chart"/>
          <p:cNvPicPr preferRelativeResize="0"/>
          <p:nvPr/>
        </p:nvPicPr>
        <p:blipFill>
          <a:blip r:embed="rId3">
            <a:alphaModFix/>
          </a:blip>
          <a:stretch>
            <a:fillRect/>
          </a:stretch>
        </p:blipFill>
        <p:spPr>
          <a:xfrm>
            <a:off x="0" y="1179638"/>
            <a:ext cx="4507351" cy="27842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3"/>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9" name="Google Shape;589;p73"/>
          <p:cNvSpPr txBox="1"/>
          <p:nvPr>
            <p:ph idx="1" type="subTitle"/>
          </p:nvPr>
        </p:nvSpPr>
        <p:spPr>
          <a:xfrm>
            <a:off x="722775" y="-10450"/>
            <a:ext cx="2850600" cy="5154000"/>
          </a:xfrm>
          <a:prstGeom prst="rect">
            <a:avLst/>
          </a:prstGeom>
          <a:noFill/>
        </p:spPr>
        <p:txBody>
          <a:bodyPr anchorCtr="0" anchor="ctr" bIns="91425" lIns="91425" spcFirstLastPara="1" rIns="91425" wrap="square" tIns="91425">
            <a:noAutofit/>
          </a:bodyPr>
          <a:lstStyle/>
          <a:p>
            <a:pPr indent="0" lvl="0" marL="0" rtl="0">
              <a:spcBef>
                <a:spcPts val="0"/>
              </a:spcBef>
              <a:spcAft>
                <a:spcPts val="1600"/>
              </a:spcAft>
              <a:buNone/>
            </a:pPr>
            <a:r>
              <a:rPr lang="en" sz="3200"/>
              <a:t>Welcome</a:t>
            </a:r>
            <a:endParaRPr sz="3200">
              <a:solidFill>
                <a:srgbClr val="046B99"/>
              </a:solidFill>
            </a:endParaRPr>
          </a:p>
        </p:txBody>
      </p:sp>
      <p:graphicFrame>
        <p:nvGraphicFramePr>
          <p:cNvPr id="590" name="Google Shape;590;p73"/>
          <p:cNvGraphicFramePr/>
          <p:nvPr/>
        </p:nvGraphicFramePr>
        <p:xfrm>
          <a:off x="4652375" y="367200"/>
          <a:ext cx="3000000" cy="3000000"/>
        </p:xfrm>
        <a:graphic>
          <a:graphicData uri="http://schemas.openxmlformats.org/drawingml/2006/table">
            <a:tbl>
              <a:tblPr>
                <a:noFill/>
                <a:tableStyleId>{616F4894-E1CA-4359-BF4B-7A6282D82B9B}</a:tableStyleId>
              </a:tblPr>
              <a:tblGrid>
                <a:gridCol w="3138400"/>
                <a:gridCol w="1178850"/>
              </a:tblGrid>
              <a:tr h="378575">
                <a:tc>
                  <a:txBody>
                    <a:bodyPr>
                      <a:noAutofit/>
                    </a:bodyPr>
                    <a:lstStyle/>
                    <a:p>
                      <a:pPr indent="0" lvl="0" marL="0" rtl="0">
                        <a:lnSpc>
                          <a:spcPct val="115000"/>
                        </a:lnSpc>
                        <a:spcBef>
                          <a:spcPts val="0"/>
                        </a:spcBef>
                        <a:spcAft>
                          <a:spcPts val="0"/>
                        </a:spcAft>
                        <a:buNone/>
                      </a:pPr>
                      <a:r>
                        <a:rPr b="1" lang="en">
                          <a:solidFill>
                            <a:srgbClr val="FFFFFF"/>
                          </a:solidFill>
                        </a:rPr>
                        <a:t>Activity</a:t>
                      </a:r>
                      <a:endParaRPr b="1">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a:solidFill>
                            <a:srgbClr val="FFFFFF"/>
                          </a:solidFill>
                        </a:rPr>
                        <a:t>Time</a:t>
                      </a:r>
                      <a:endParaRPr b="1">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42550">
                <a:tc>
                  <a:txBody>
                    <a:bodyPr>
                      <a:noAutofit/>
                    </a:bodyPr>
                    <a:lstStyle/>
                    <a:p>
                      <a:pPr indent="0" lvl="0" marL="0" rtl="0">
                        <a:lnSpc>
                          <a:spcPct val="115000"/>
                        </a:lnSpc>
                        <a:spcBef>
                          <a:spcPts val="0"/>
                        </a:spcBef>
                        <a:spcAft>
                          <a:spcPts val="0"/>
                        </a:spcAft>
                        <a:buNone/>
                      </a:pPr>
                      <a:r>
                        <a:rPr lang="en">
                          <a:solidFill>
                            <a:srgbClr val="FFFFFF"/>
                          </a:solidFill>
                        </a:rPr>
                        <a:t>Introductions and Timeline</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10:00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rgbClr val="FFFFFF"/>
                          </a:solidFill>
                        </a:rPr>
                        <a:t>Summary kick off goals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10:10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rgbClr val="FFFFFF"/>
                          </a:solidFill>
                        </a:rPr>
                        <a:t>Summary of findings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10:15</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chemeClr val="lt1"/>
                          </a:solidFill>
                        </a:rPr>
                        <a:t>Finding: Website review and analytics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10:20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chemeClr val="lt1"/>
                          </a:solidFill>
                        </a:rPr>
                        <a:t>Finding: Who are ours users?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10:40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Clr>
                          <a:schemeClr val="dk1"/>
                        </a:buClr>
                        <a:buSzPts val="1100"/>
                        <a:buFont typeface="Arial"/>
                        <a:buNone/>
                      </a:pPr>
                      <a:r>
                        <a:rPr lang="en">
                          <a:solidFill>
                            <a:schemeClr val="lt1"/>
                          </a:solidFill>
                        </a:rPr>
                        <a:t>Finding: How does information flow?</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11:00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rgbClr val="FFFFFF"/>
                          </a:solidFill>
                        </a:rPr>
                        <a:t>BREAK (10 minutes)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11:20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rgbClr val="FFFFFF"/>
                          </a:solidFill>
                        </a:rPr>
                        <a:t>Next Steps</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11:30</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8575">
                <a:tc>
                  <a:txBody>
                    <a:bodyPr>
                      <a:noAutofit/>
                    </a:bodyPr>
                    <a:lstStyle/>
                    <a:p>
                      <a:pPr indent="0" lvl="0" marL="0" rtl="0">
                        <a:lnSpc>
                          <a:spcPct val="115000"/>
                        </a:lnSpc>
                        <a:spcBef>
                          <a:spcPts val="0"/>
                        </a:spcBef>
                        <a:spcAft>
                          <a:spcPts val="0"/>
                        </a:spcAft>
                        <a:buNone/>
                      </a:pPr>
                      <a:r>
                        <a:rPr lang="en">
                          <a:solidFill>
                            <a:srgbClr val="FFFFFF"/>
                          </a:solidFill>
                        </a:rPr>
                        <a:t>Adjourn</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a:solidFill>
                            <a:srgbClr val="FFFFFF"/>
                          </a:solidFill>
                        </a:rPr>
                        <a:t>11:45</a:t>
                      </a:r>
                      <a:endParaRPr>
                        <a:solidFill>
                          <a:srgbClr val="FFFFFF"/>
                        </a:solidFill>
                      </a:endParaRPr>
                    </a:p>
                  </a:txBody>
                  <a:tcPr marT="38100" marB="38100" marR="38100" marL="381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t>
            </a:r>
            <a:r>
              <a:rPr i="1" lang="en"/>
              <a:t>I use the calculators every day.</a:t>
            </a:r>
            <a:r>
              <a:rPr lang="en"/>
              <a:t>”</a:t>
            </a:r>
            <a:endParaRPr/>
          </a:p>
          <a:p>
            <a:pPr indent="0" lvl="0" marL="0" rtl="0" algn="r">
              <a:spcBef>
                <a:spcPts val="0"/>
              </a:spcBef>
              <a:spcAft>
                <a:spcPts val="0"/>
              </a:spcAft>
              <a:buNone/>
            </a:pPr>
            <a:r>
              <a:rPr lang="en" sz="2400"/>
              <a:t>—Tier </a:t>
            </a:r>
            <a:r>
              <a:rPr lang="en" sz="2400"/>
              <a:t>2 travel administrator</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2"/>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1" name="Google Shape;721;p92"/>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0" lvl="0" marL="457200" rtl="0">
              <a:lnSpc>
                <a:spcPct val="140000"/>
              </a:lnSpc>
              <a:spcBef>
                <a:spcPts val="0"/>
              </a:spcBef>
              <a:spcAft>
                <a:spcPts val="0"/>
              </a:spcAft>
              <a:buNone/>
            </a:pPr>
            <a:r>
              <a:rPr b="1" lang="en" sz="2400">
                <a:solidFill>
                  <a:srgbClr val="FFFFFF"/>
                </a:solidFill>
              </a:rPr>
              <a:t>How people get here</a:t>
            </a:r>
            <a:endParaRPr b="1" sz="2400">
              <a:solidFill>
                <a:srgbClr val="FFFFFF"/>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65% from search</a:t>
            </a:r>
            <a:endParaRPr>
              <a:solidFill>
                <a:schemeClr val="lt1"/>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28% from direct links</a:t>
            </a:r>
            <a:endParaRPr>
              <a:solidFill>
                <a:schemeClr val="lt1"/>
              </a:solidFill>
            </a:endParaRPr>
          </a:p>
        </p:txBody>
      </p:sp>
      <p:pic>
        <p:nvPicPr>
          <p:cNvPr id="722" name="Google Shape;722;p92"/>
          <p:cNvPicPr preferRelativeResize="0"/>
          <p:nvPr/>
        </p:nvPicPr>
        <p:blipFill>
          <a:blip r:embed="rId3">
            <a:alphaModFix/>
          </a:blip>
          <a:stretch>
            <a:fillRect/>
          </a:stretch>
        </p:blipFill>
        <p:spPr>
          <a:xfrm>
            <a:off x="107550" y="936188"/>
            <a:ext cx="4202558" cy="33841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t>
            </a:r>
            <a:r>
              <a:rPr i="1" lang="en"/>
              <a:t>The site doesn't need to change, I know where everything is.”</a:t>
            </a:r>
            <a:endParaRPr i="1"/>
          </a:p>
          <a:p>
            <a:pPr indent="0" lvl="0" marL="0">
              <a:spcBef>
                <a:spcPts val="0"/>
              </a:spcBef>
              <a:spcAft>
                <a:spcPts val="0"/>
              </a:spcAft>
              <a:buClr>
                <a:schemeClr val="dk1"/>
              </a:buClr>
              <a:buSzPts val="1100"/>
              <a:buFont typeface="Arial"/>
              <a:buNone/>
            </a:pPr>
            <a:r>
              <a:rPr i="1" lang="en"/>
              <a:t>“Yeah? How do you find things in the site?”</a:t>
            </a:r>
            <a:endParaRPr i="1"/>
          </a:p>
          <a:p>
            <a:pPr indent="0" lvl="0" marL="0" rtl="0">
              <a:spcBef>
                <a:spcPts val="0"/>
              </a:spcBef>
              <a:spcAft>
                <a:spcPts val="0"/>
              </a:spcAft>
              <a:buNone/>
            </a:pPr>
            <a:r>
              <a:rPr i="1" lang="en"/>
              <a:t>“I google it.”</a:t>
            </a:r>
            <a:endParaRPr/>
          </a:p>
          <a:p>
            <a:pPr indent="0" lvl="0" marL="0" rtl="0" algn="r">
              <a:spcBef>
                <a:spcPts val="0"/>
              </a:spcBef>
              <a:spcAft>
                <a:spcPts val="0"/>
              </a:spcAft>
              <a:buNone/>
            </a:pPr>
            <a:r>
              <a:rPr lang="en" sz="2400"/>
              <a:t>—Every travel administrator</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94"/>
          <p:cNvPicPr preferRelativeResize="0"/>
          <p:nvPr/>
        </p:nvPicPr>
        <p:blipFill>
          <a:blip r:embed="rId3">
            <a:alphaModFix/>
          </a:blip>
          <a:stretch>
            <a:fillRect/>
          </a:stretch>
        </p:blipFill>
        <p:spPr>
          <a:xfrm>
            <a:off x="-1097367" y="0"/>
            <a:ext cx="7035984" cy="5143500"/>
          </a:xfrm>
          <a:prstGeom prst="rect">
            <a:avLst/>
          </a:prstGeom>
          <a:noFill/>
          <a:ln>
            <a:noFill/>
          </a:ln>
        </p:spPr>
      </p:pic>
      <p:sp>
        <p:nvSpPr>
          <p:cNvPr id="733" name="Google Shape;733;p94"/>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4" name="Google Shape;734;p94"/>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0" lvl="0" marL="457200" rtl="0">
              <a:lnSpc>
                <a:spcPct val="140000"/>
              </a:lnSpc>
              <a:spcBef>
                <a:spcPts val="0"/>
              </a:spcBef>
              <a:spcAft>
                <a:spcPts val="0"/>
              </a:spcAft>
              <a:buNone/>
            </a:pPr>
            <a:r>
              <a:t/>
            </a:r>
            <a:endParaRPr>
              <a:solidFill>
                <a:schemeClr val="lt1"/>
              </a:solidFill>
            </a:endParaRPr>
          </a:p>
          <a:p>
            <a:pPr indent="0" lvl="0" marL="457200" rtl="0">
              <a:lnSpc>
                <a:spcPct val="140000"/>
              </a:lnSpc>
              <a:spcBef>
                <a:spcPts val="0"/>
              </a:spcBef>
              <a:spcAft>
                <a:spcPts val="0"/>
              </a:spcAft>
              <a:buNone/>
            </a:pPr>
            <a:r>
              <a:rPr lang="en" sz="2400">
                <a:solidFill>
                  <a:schemeClr val="lt1"/>
                </a:solidFill>
              </a:rPr>
              <a:t>What we can learn from this</a:t>
            </a:r>
            <a:endParaRPr sz="2400">
              <a:solidFill>
                <a:schemeClr val="lt1"/>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The navigation isn’t serving people’s needs.</a:t>
            </a:r>
            <a:endParaRPr>
              <a:solidFill>
                <a:schemeClr val="lt1"/>
              </a:solidFill>
            </a:endParaRPr>
          </a:p>
          <a:p>
            <a:pPr indent="-342900" lvl="0" marL="457200" rtl="0">
              <a:lnSpc>
                <a:spcPct val="140000"/>
              </a:lnSpc>
              <a:spcBef>
                <a:spcPts val="0"/>
              </a:spcBef>
              <a:spcAft>
                <a:spcPts val="0"/>
              </a:spcAft>
              <a:buClr>
                <a:schemeClr val="lt1"/>
              </a:buClr>
              <a:buSzPts val="1800"/>
              <a:buChar char="●"/>
            </a:pPr>
            <a:r>
              <a:rPr lang="en">
                <a:solidFill>
                  <a:schemeClr val="lt1"/>
                </a:solidFill>
              </a:rPr>
              <a:t>People are mostly coming to the website resources from elsewhere.</a:t>
            </a:r>
            <a:endParaRPr>
              <a:solidFill>
                <a:schemeClr val="lt1"/>
              </a:solidFill>
            </a:endParaRPr>
          </a:p>
          <a:p>
            <a:pPr indent="0" lvl="0" marL="457200" rtl="0">
              <a:lnSpc>
                <a:spcPct val="140000"/>
              </a:lnSpc>
              <a:spcBef>
                <a:spcPts val="0"/>
              </a:spcBef>
              <a:spcAft>
                <a:spcPts val="0"/>
              </a:spcAft>
              <a:buNone/>
            </a:pPr>
            <a:r>
              <a:t/>
            </a:r>
            <a:endParaRPr sz="2400">
              <a:solidFill>
                <a:srgbClr val="FFFFFF"/>
              </a:solidFill>
            </a:endParaRPr>
          </a:p>
        </p:txBody>
      </p:sp>
      <p:sp>
        <p:nvSpPr>
          <p:cNvPr id="735" name="Google Shape;735;p94"/>
          <p:cNvSpPr/>
          <p:nvPr/>
        </p:nvSpPr>
        <p:spPr>
          <a:xfrm>
            <a:off x="1870750" y="253275"/>
            <a:ext cx="776400" cy="539100"/>
          </a:xfrm>
          <a:prstGeom prst="flowChartAlternate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6" name="Google Shape;736;p94"/>
          <p:cNvSpPr/>
          <p:nvPr/>
        </p:nvSpPr>
        <p:spPr>
          <a:xfrm>
            <a:off x="1359150" y="3636650"/>
            <a:ext cx="511500" cy="895200"/>
          </a:xfrm>
          <a:prstGeom prst="flowChartAlternate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95"/>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Google Shape;742;p95"/>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342900" lvl="0" marL="457200" rtl="0">
              <a:lnSpc>
                <a:spcPct val="140000"/>
              </a:lnSpc>
              <a:spcBef>
                <a:spcPts val="0"/>
              </a:spcBef>
              <a:spcAft>
                <a:spcPts val="0"/>
              </a:spcAft>
              <a:buClr>
                <a:srgbClr val="FFFFFF"/>
              </a:buClr>
              <a:buSzPts val="1800"/>
              <a:buChar char="●"/>
            </a:pPr>
            <a:r>
              <a:rPr b="1" lang="en">
                <a:solidFill>
                  <a:srgbClr val="FFFFFF"/>
                </a:solidFill>
              </a:rPr>
              <a:t>The navigation isn’t serving people’s needs.</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People are finding and coming to the website resources from elsewhere.</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Only 10% of people visit the home page at all, and most of those leave without going anywhere else.</a:t>
            </a:r>
            <a:endParaRPr b="1">
              <a:solidFill>
                <a:srgbClr val="FFFFFF"/>
              </a:solidFill>
            </a:endParaRPr>
          </a:p>
        </p:txBody>
      </p:sp>
      <p:sp>
        <p:nvSpPr>
          <p:cNvPr id="743" name="Google Shape;743;p95"/>
          <p:cNvSpPr txBox="1"/>
          <p:nvPr>
            <p:ph idx="1" type="subTitle"/>
          </p:nvPr>
        </p:nvSpPr>
        <p:spPr>
          <a:xfrm>
            <a:off x="452175" y="1487275"/>
            <a:ext cx="3870300" cy="1952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3000"/>
              <a:t>Major takeaways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9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Who are our users?</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97"/>
          <p:cNvSpPr txBox="1"/>
          <p:nvPr/>
        </p:nvSpPr>
        <p:spPr>
          <a:xfrm>
            <a:off x="728075" y="724150"/>
            <a:ext cx="4955700" cy="3804000"/>
          </a:xfrm>
          <a:prstGeom prst="rect">
            <a:avLst/>
          </a:prstGeom>
          <a:noFill/>
          <a:ln>
            <a:noFill/>
          </a:ln>
        </p:spPr>
        <p:txBody>
          <a:bodyPr anchorCtr="0" anchor="t" bIns="91425" lIns="91425" spcFirstLastPara="1" rIns="91425" wrap="square" tIns="91425">
            <a:noAutofit/>
          </a:bodyPr>
          <a:lstStyle/>
          <a:p>
            <a:pPr indent="0" lvl="0" marL="457200">
              <a:spcBef>
                <a:spcPts val="0"/>
              </a:spcBef>
              <a:spcAft>
                <a:spcPts val="0"/>
              </a:spcAft>
              <a:buNone/>
            </a:pPr>
            <a:r>
              <a:t/>
            </a:r>
            <a:endParaRPr sz="1800"/>
          </a:p>
          <a:p>
            <a:pPr indent="0" lvl="0" marL="457200">
              <a:spcBef>
                <a:spcPts val="0"/>
              </a:spcBef>
              <a:spcAft>
                <a:spcPts val="0"/>
              </a:spcAft>
              <a:buNone/>
            </a:pPr>
            <a:r>
              <a:t/>
            </a:r>
            <a:endParaRPr sz="1800"/>
          </a:p>
          <a:p>
            <a:pPr indent="0" lvl="0" marL="0" rtl="0">
              <a:spcBef>
                <a:spcPts val="0"/>
              </a:spcBef>
              <a:spcAft>
                <a:spcPts val="0"/>
              </a:spcAft>
              <a:buNone/>
            </a:pPr>
            <a:r>
              <a:t/>
            </a:r>
            <a:endParaRPr sz="1800"/>
          </a:p>
          <a:p>
            <a:pPr indent="-342900" lvl="0" marL="457200">
              <a:spcBef>
                <a:spcPts val="0"/>
              </a:spcBef>
              <a:spcAft>
                <a:spcPts val="0"/>
              </a:spcAft>
              <a:buSzPts val="1800"/>
              <a:buChar char="●"/>
            </a:pPr>
            <a:r>
              <a:rPr lang="en" sz="1800"/>
              <a:t>TDY</a:t>
            </a:r>
            <a:endParaRPr sz="1800"/>
          </a:p>
          <a:p>
            <a:pPr indent="-342900" lvl="0" marL="457200" rtl="0">
              <a:spcBef>
                <a:spcPts val="0"/>
              </a:spcBef>
              <a:spcAft>
                <a:spcPts val="0"/>
              </a:spcAft>
              <a:buSzPts val="1800"/>
              <a:buChar char="●"/>
            </a:pPr>
            <a:r>
              <a:rPr lang="en" sz="1800"/>
              <a:t>Non-TDY</a:t>
            </a:r>
            <a:endParaRPr sz="1800"/>
          </a:p>
          <a:p>
            <a:pPr indent="0" lvl="0" marL="0" rtl="0">
              <a:spcBef>
                <a:spcPts val="0"/>
              </a:spcBef>
              <a:spcAft>
                <a:spcPts val="0"/>
              </a:spcAft>
              <a:buNone/>
            </a:pPr>
            <a:r>
              <a:t/>
            </a:r>
            <a:endParaRPr sz="1800"/>
          </a:p>
          <a:p>
            <a:pPr indent="0" lvl="0" mar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Approval / Policy</a:t>
            </a:r>
            <a:endParaRPr sz="1800"/>
          </a:p>
          <a:p>
            <a:pPr indent="-342900" lvl="0" marL="457200" rtl="0">
              <a:spcBef>
                <a:spcPts val="0"/>
              </a:spcBef>
              <a:spcAft>
                <a:spcPts val="0"/>
              </a:spcAft>
              <a:buSzPts val="1800"/>
              <a:buChar char="●"/>
            </a:pPr>
            <a:r>
              <a:rPr lang="en" sz="1800"/>
              <a:t>Support / Help Desk</a:t>
            </a:r>
            <a:endParaRPr sz="1800"/>
          </a:p>
          <a:p>
            <a:pPr indent="-342900" lvl="0" marL="457200">
              <a:spcBef>
                <a:spcPts val="0"/>
              </a:spcBef>
              <a:spcAft>
                <a:spcPts val="0"/>
              </a:spcAft>
              <a:buSzPts val="1800"/>
              <a:buChar char="●"/>
            </a:pPr>
            <a:r>
              <a:rPr lang="en" sz="1800"/>
              <a:t>Compliance</a:t>
            </a:r>
            <a:r>
              <a:rPr lang="en" sz="1800"/>
              <a:t> &amp; </a:t>
            </a:r>
            <a:r>
              <a:rPr lang="en" sz="1800"/>
              <a:t>Auditing</a:t>
            </a:r>
            <a:endParaRPr sz="1800"/>
          </a:p>
        </p:txBody>
      </p:sp>
      <p:sp>
        <p:nvSpPr>
          <p:cNvPr id="754" name="Google Shape;754;p9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Primary Users</a:t>
            </a:r>
            <a:endParaRPr sz="2400"/>
          </a:p>
        </p:txBody>
      </p:sp>
      <p:pic>
        <p:nvPicPr>
          <p:cNvPr id="755" name="Google Shape;755;p97"/>
          <p:cNvPicPr preferRelativeResize="0"/>
          <p:nvPr/>
        </p:nvPicPr>
        <p:blipFill>
          <a:blip r:embed="rId3">
            <a:alphaModFix/>
          </a:blip>
          <a:stretch>
            <a:fillRect/>
          </a:stretch>
        </p:blipFill>
        <p:spPr>
          <a:xfrm>
            <a:off x="4680475" y="292253"/>
            <a:ext cx="3854498" cy="4625451"/>
          </a:xfrm>
          <a:prstGeom prst="rect">
            <a:avLst/>
          </a:prstGeom>
          <a:noFill/>
          <a:ln>
            <a:noFill/>
          </a:ln>
        </p:spPr>
      </p:pic>
      <p:sp>
        <p:nvSpPr>
          <p:cNvPr id="756" name="Google Shape;756;p97"/>
          <p:cNvSpPr txBox="1"/>
          <p:nvPr/>
        </p:nvSpPr>
        <p:spPr>
          <a:xfrm>
            <a:off x="1250975" y="10073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Travelers / Trip Planners</a:t>
            </a:r>
            <a:endParaRPr b="1" sz="1800"/>
          </a:p>
        </p:txBody>
      </p:sp>
      <p:pic>
        <p:nvPicPr>
          <p:cNvPr id="757" name="Google Shape;757;p97"/>
          <p:cNvPicPr preferRelativeResize="0"/>
          <p:nvPr/>
        </p:nvPicPr>
        <p:blipFill>
          <a:blip r:embed="rId4">
            <a:alphaModFix/>
          </a:blip>
          <a:stretch>
            <a:fillRect/>
          </a:stretch>
        </p:blipFill>
        <p:spPr>
          <a:xfrm>
            <a:off x="746075" y="953350"/>
            <a:ext cx="504900" cy="504900"/>
          </a:xfrm>
          <a:prstGeom prst="rect">
            <a:avLst/>
          </a:prstGeom>
          <a:noFill/>
          <a:ln>
            <a:noFill/>
          </a:ln>
        </p:spPr>
      </p:pic>
      <p:sp>
        <p:nvSpPr>
          <p:cNvPr id="758" name="Google Shape;758;p97"/>
          <p:cNvSpPr txBox="1"/>
          <p:nvPr/>
        </p:nvSpPr>
        <p:spPr>
          <a:xfrm>
            <a:off x="1250975" y="24373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Administrators</a:t>
            </a:r>
            <a:endParaRPr b="1" sz="1800"/>
          </a:p>
        </p:txBody>
      </p:sp>
      <p:pic>
        <p:nvPicPr>
          <p:cNvPr id="759" name="Google Shape;759;p97"/>
          <p:cNvPicPr preferRelativeResize="0"/>
          <p:nvPr/>
        </p:nvPicPr>
        <p:blipFill>
          <a:blip r:embed="rId4">
            <a:alphaModFix/>
          </a:blip>
          <a:stretch>
            <a:fillRect/>
          </a:stretch>
        </p:blipFill>
        <p:spPr>
          <a:xfrm>
            <a:off x="746075" y="2383350"/>
            <a:ext cx="504900" cy="504900"/>
          </a:xfrm>
          <a:prstGeom prst="rect">
            <a:avLst/>
          </a:prstGeom>
          <a:noFill/>
          <a:ln>
            <a:noFill/>
          </a:ln>
        </p:spPr>
      </p:pic>
      <p:sp>
        <p:nvSpPr>
          <p:cNvPr id="760" name="Google Shape;760;p97"/>
          <p:cNvSpPr txBox="1"/>
          <p:nvPr/>
        </p:nvSpPr>
        <p:spPr>
          <a:xfrm>
            <a:off x="1250975" y="411815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Industry / Vendors</a:t>
            </a:r>
            <a:endParaRPr b="1" sz="1800"/>
          </a:p>
        </p:txBody>
      </p:sp>
      <p:pic>
        <p:nvPicPr>
          <p:cNvPr id="761" name="Google Shape;761;p97"/>
          <p:cNvPicPr preferRelativeResize="0"/>
          <p:nvPr/>
        </p:nvPicPr>
        <p:blipFill>
          <a:blip r:embed="rId4">
            <a:alphaModFix/>
          </a:blip>
          <a:stretch>
            <a:fillRect/>
          </a:stretch>
        </p:blipFill>
        <p:spPr>
          <a:xfrm>
            <a:off x="746075" y="4064200"/>
            <a:ext cx="504900" cy="504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98"/>
          <p:cNvSpPr txBox="1"/>
          <p:nvPr/>
        </p:nvSpPr>
        <p:spPr>
          <a:xfrm>
            <a:off x="728075" y="876550"/>
            <a:ext cx="4955700" cy="3804000"/>
          </a:xfrm>
          <a:prstGeom prst="rect">
            <a:avLst/>
          </a:prstGeom>
          <a:noFill/>
          <a:ln>
            <a:noFill/>
          </a:ln>
        </p:spPr>
        <p:txBody>
          <a:bodyPr anchorCtr="0" anchor="t" bIns="91425" lIns="91425" spcFirstLastPara="1" rIns="91425" wrap="square" tIns="91425">
            <a:noAutofit/>
          </a:bodyPr>
          <a:lstStyle/>
          <a:p>
            <a:pPr indent="0" lvl="0" marL="457200" rtl="0">
              <a:spcBef>
                <a:spcPts val="0"/>
              </a:spcBef>
              <a:spcAft>
                <a:spcPts val="0"/>
              </a:spcAft>
              <a:buNone/>
            </a:pPr>
            <a:r>
              <a:t/>
            </a:r>
            <a:endParaRPr sz="1800"/>
          </a:p>
          <a:p>
            <a:pPr indent="0" lvl="0" marL="45720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TDY</a:t>
            </a:r>
            <a:endParaRPr sz="1800"/>
          </a:p>
          <a:p>
            <a:pPr indent="-342900" lvl="0" marL="457200" rtl="0">
              <a:spcBef>
                <a:spcPts val="0"/>
              </a:spcBef>
              <a:spcAft>
                <a:spcPts val="0"/>
              </a:spcAft>
              <a:buSzPts val="1800"/>
              <a:buChar char="●"/>
            </a:pPr>
            <a:r>
              <a:rPr lang="en" sz="1800"/>
              <a:t>Non-TDY</a:t>
            </a:r>
            <a:endParaRPr sz="1800"/>
          </a:p>
          <a:p>
            <a:pPr indent="0" lvl="0" marL="0" rtl="0">
              <a:spcBef>
                <a:spcPts val="0"/>
              </a:spcBef>
              <a:spcAft>
                <a:spcPts val="0"/>
              </a:spcAft>
              <a:buNone/>
            </a:pPr>
            <a:r>
              <a:t/>
            </a:r>
            <a:endParaRPr sz="1800"/>
          </a:p>
        </p:txBody>
      </p:sp>
      <p:pic>
        <p:nvPicPr>
          <p:cNvPr id="767" name="Google Shape;767;p98"/>
          <p:cNvPicPr preferRelativeResize="0"/>
          <p:nvPr/>
        </p:nvPicPr>
        <p:blipFill>
          <a:blip r:embed="rId3">
            <a:alphaModFix/>
          </a:blip>
          <a:stretch>
            <a:fillRect/>
          </a:stretch>
        </p:blipFill>
        <p:spPr>
          <a:xfrm>
            <a:off x="4680475" y="292253"/>
            <a:ext cx="3854498" cy="4625451"/>
          </a:xfrm>
          <a:prstGeom prst="rect">
            <a:avLst/>
          </a:prstGeom>
          <a:noFill/>
          <a:ln>
            <a:noFill/>
          </a:ln>
        </p:spPr>
      </p:pic>
      <p:sp>
        <p:nvSpPr>
          <p:cNvPr id="768" name="Google Shape;768;p98"/>
          <p:cNvSpPr txBox="1"/>
          <p:nvPr/>
        </p:nvSpPr>
        <p:spPr>
          <a:xfrm>
            <a:off x="1250975" y="11597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Travelers / Trip Planners</a:t>
            </a:r>
            <a:endParaRPr b="1" sz="1800"/>
          </a:p>
        </p:txBody>
      </p:sp>
      <p:pic>
        <p:nvPicPr>
          <p:cNvPr id="769" name="Google Shape;769;p98"/>
          <p:cNvPicPr preferRelativeResize="0"/>
          <p:nvPr/>
        </p:nvPicPr>
        <p:blipFill>
          <a:blip r:embed="rId4">
            <a:alphaModFix/>
          </a:blip>
          <a:stretch>
            <a:fillRect/>
          </a:stretch>
        </p:blipFill>
        <p:spPr>
          <a:xfrm>
            <a:off x="746075" y="1105750"/>
            <a:ext cx="504900" cy="504900"/>
          </a:xfrm>
          <a:prstGeom prst="rect">
            <a:avLst/>
          </a:prstGeom>
          <a:noFill/>
          <a:ln>
            <a:noFill/>
          </a:ln>
        </p:spPr>
      </p:pic>
      <p:sp>
        <p:nvSpPr>
          <p:cNvPr id="770" name="Google Shape;770;p98"/>
          <p:cNvSpPr/>
          <p:nvPr/>
        </p:nvSpPr>
        <p:spPr>
          <a:xfrm>
            <a:off x="5928300" y="2253600"/>
            <a:ext cx="2435500" cy="2596075"/>
          </a:xfrm>
          <a:prstGeom prst="flowChartProcess">
            <a:avLst/>
          </a:prstGeom>
          <a:solidFill>
            <a:srgbClr val="FAFAFA">
              <a:alpha val="680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1" name="Google Shape;771;p98"/>
          <p:cNvSpPr/>
          <p:nvPr/>
        </p:nvSpPr>
        <p:spPr>
          <a:xfrm>
            <a:off x="6748475" y="1839150"/>
            <a:ext cx="1466525" cy="414450"/>
          </a:xfrm>
          <a:prstGeom prst="flowChartProcess">
            <a:avLst/>
          </a:prstGeom>
          <a:solidFill>
            <a:srgbClr val="FAFAFA">
              <a:alpha val="680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9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Travelers / Trip Planners</a:t>
            </a:r>
            <a:endParaRPr sz="2400"/>
          </a:p>
        </p:txBody>
      </p:sp>
      <p:sp>
        <p:nvSpPr>
          <p:cNvPr id="777" name="Google Shape;777;p99"/>
          <p:cNvSpPr txBox="1"/>
          <p:nvPr>
            <p:ph type="ctrTitle"/>
          </p:nvPr>
        </p:nvSpPr>
        <p:spPr>
          <a:xfrm>
            <a:off x="712850" y="7648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For the most part, TDY travelers are unaware of DTMO’s resources.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0"/>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Travelers / Trip Planners</a:t>
            </a:r>
            <a:endParaRPr sz="2400"/>
          </a:p>
        </p:txBody>
      </p:sp>
      <p:sp>
        <p:nvSpPr>
          <p:cNvPr id="783" name="Google Shape;783;p100"/>
          <p:cNvSpPr txBox="1"/>
          <p:nvPr>
            <p:ph type="ctrTitle"/>
          </p:nvPr>
        </p:nvSpPr>
        <p:spPr>
          <a:xfrm>
            <a:off x="712850" y="764807"/>
            <a:ext cx="7386600" cy="373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600"/>
              <a:t>But that’s mostly okay.</a:t>
            </a:r>
            <a:endParaRPr sz="3600"/>
          </a:p>
          <a:p>
            <a:pPr indent="0" lvl="0" marL="0">
              <a:spcBef>
                <a:spcPts val="0"/>
              </a:spcBef>
              <a:spcAft>
                <a:spcPts val="0"/>
              </a:spcAft>
              <a:buNone/>
            </a:pPr>
            <a:r>
              <a:t/>
            </a:r>
            <a:endParaRPr sz="3600"/>
          </a:p>
          <a:p>
            <a:pPr indent="0" lvl="0" marL="0" rtl="0">
              <a:spcBef>
                <a:spcPts val="0"/>
              </a:spcBef>
              <a:spcAft>
                <a:spcPts val="0"/>
              </a:spcAft>
              <a:buNone/>
            </a:pPr>
            <a:r>
              <a:rPr lang="en" sz="3600"/>
              <a:t>If they go to DTMO’s website, something’s weird (in their life).</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4"/>
          <p:cNvSpPr txBox="1"/>
          <p:nvPr>
            <p:ph idx="1" type="body"/>
          </p:nvPr>
        </p:nvSpPr>
        <p:spPr>
          <a:xfrm>
            <a:off x="712854" y="945750"/>
            <a:ext cx="7891500" cy="3617400"/>
          </a:xfrm>
          <a:prstGeom prst="rect">
            <a:avLst/>
          </a:prstGeom>
          <a:noFill/>
          <a:ln>
            <a:noFill/>
          </a:ln>
        </p:spPr>
        <p:txBody>
          <a:bodyPr anchorCtr="0" anchor="t" bIns="91425" lIns="91425" spcFirstLastPara="1" rIns="91425" wrap="square" tIns="91425">
            <a:noAutofit/>
          </a:bodyPr>
          <a:lstStyle/>
          <a:p>
            <a:pPr indent="0" lvl="0" marL="0" rtl="0">
              <a:spcBef>
                <a:spcPts val="1600"/>
              </a:spcBef>
              <a:spcAft>
                <a:spcPts val="0"/>
              </a:spcAft>
              <a:buClr>
                <a:schemeClr val="dk1"/>
              </a:buClr>
              <a:buSzPts val="1100"/>
              <a:buFont typeface="Arial"/>
              <a:buNone/>
            </a:pPr>
            <a:r>
              <a:rPr b="1" lang="en" sz="2400"/>
              <a:t>Review our goals </a:t>
            </a:r>
            <a:r>
              <a:rPr lang="en" sz="2400"/>
              <a:t>from our kick off </a:t>
            </a:r>
            <a:endParaRPr sz="2400"/>
          </a:p>
          <a:p>
            <a:pPr indent="0" lvl="0" marL="0" rtl="0">
              <a:spcBef>
                <a:spcPts val="1600"/>
              </a:spcBef>
              <a:spcAft>
                <a:spcPts val="0"/>
              </a:spcAft>
              <a:buClr>
                <a:schemeClr val="dk1"/>
              </a:buClr>
              <a:buSzPts val="1100"/>
              <a:buFont typeface="Arial"/>
              <a:buNone/>
            </a:pPr>
            <a:r>
              <a:rPr b="1" lang="en" sz="2400"/>
              <a:t>Report back early findings</a:t>
            </a:r>
            <a:r>
              <a:rPr lang="en" sz="2400"/>
              <a:t> from user interviews and research</a:t>
            </a:r>
            <a:endParaRPr sz="2400"/>
          </a:p>
          <a:p>
            <a:pPr indent="0" lvl="0" marL="0" rtl="0">
              <a:spcBef>
                <a:spcPts val="1600"/>
              </a:spcBef>
              <a:spcAft>
                <a:spcPts val="0"/>
              </a:spcAft>
              <a:buClr>
                <a:srgbClr val="1C304A"/>
              </a:buClr>
              <a:buSzPts val="1800"/>
              <a:buFont typeface="Helvetica Neue"/>
              <a:buNone/>
            </a:pPr>
            <a:r>
              <a:rPr b="1" lang="en" sz="2400"/>
              <a:t>Develop a shared sense</a:t>
            </a:r>
            <a:r>
              <a:rPr lang="en" sz="2400"/>
              <a:t> of our current state and final deliverables</a:t>
            </a:r>
            <a:endParaRPr b="1" sz="2400"/>
          </a:p>
          <a:p>
            <a:pPr indent="0" lvl="0" marL="0" rtl="0">
              <a:spcBef>
                <a:spcPts val="1600"/>
              </a:spcBef>
              <a:spcAft>
                <a:spcPts val="1600"/>
              </a:spcAft>
              <a:buClr>
                <a:srgbClr val="1C304A"/>
              </a:buClr>
              <a:buSzPts val="1800"/>
              <a:buFont typeface="Helvetica Neue"/>
              <a:buNone/>
            </a:pPr>
            <a:r>
              <a:rPr b="1" lang="en" sz="2400"/>
              <a:t>Align on a plan for</a:t>
            </a:r>
            <a:r>
              <a:rPr lang="en" sz="2400"/>
              <a:t> next phase</a:t>
            </a:r>
            <a:endParaRPr b="1" sz="2400"/>
          </a:p>
        </p:txBody>
      </p:sp>
      <p:sp>
        <p:nvSpPr>
          <p:cNvPr id="596" name="Google Shape;596;p7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Helvetica Neue"/>
                <a:ea typeface="Helvetica Neue"/>
                <a:cs typeface="Helvetica Neue"/>
                <a:sym typeface="Helvetica Neue"/>
              </a:rPr>
              <a:t>‹#›</a:t>
            </a:fld>
            <a:endParaRPr b="0" i="0" sz="600" u="none" cap="none" strike="noStrike">
              <a:solidFill>
                <a:srgbClr val="000000"/>
              </a:solidFill>
              <a:latin typeface="Helvetica Neue"/>
              <a:ea typeface="Helvetica Neue"/>
              <a:cs typeface="Helvetica Neue"/>
              <a:sym typeface="Helvetica Neue"/>
            </a:endParaRPr>
          </a:p>
        </p:txBody>
      </p:sp>
      <p:sp>
        <p:nvSpPr>
          <p:cNvPr id="597" name="Google Shape;597;p74"/>
          <p:cNvSpPr txBox="1"/>
          <p:nvPr>
            <p:ph type="ctrTitle"/>
          </p:nvPr>
        </p:nvSpPr>
        <p:spPr>
          <a:xfrm>
            <a:off x="712850" y="289400"/>
            <a:ext cx="7386600" cy="65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46B99"/>
              </a:buClr>
              <a:buSzPts val="2600"/>
              <a:buFont typeface="Helvetica Neue"/>
              <a:buNone/>
            </a:pPr>
            <a:r>
              <a:rPr b="1" i="0" lang="en" sz="2600" u="none" cap="none" strike="noStrike">
                <a:solidFill>
                  <a:srgbClr val="046B99"/>
                </a:solidFill>
                <a:latin typeface="Helvetica Neue"/>
                <a:ea typeface="Helvetica Neue"/>
                <a:cs typeface="Helvetica Neue"/>
                <a:sym typeface="Helvetica Neue"/>
              </a:rPr>
              <a:t>Goals for the day </a:t>
            </a:r>
            <a:endParaRPr b="1" i="0" sz="2600" u="none" cap="none" strike="noStrike">
              <a:solidFill>
                <a:srgbClr val="046B99"/>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0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i="1" lang="en"/>
              <a:t>I don’t know where to go to find answers and my office’s travel administrator is overworked, so I just don’t try</a:t>
            </a:r>
            <a:r>
              <a:rPr i="1" lang="en"/>
              <a:t>.</a:t>
            </a:r>
            <a:endParaRPr/>
          </a:p>
          <a:p>
            <a:pPr indent="0" lvl="0" marL="0" rtl="0" algn="r">
              <a:spcBef>
                <a:spcPts val="0"/>
              </a:spcBef>
              <a:spcAft>
                <a:spcPts val="0"/>
              </a:spcAft>
              <a:buNone/>
            </a:pPr>
            <a:r>
              <a:rPr lang="en" sz="2400"/>
              <a:t>—DoD traveler</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02"/>
          <p:cNvSpPr txBox="1"/>
          <p:nvPr/>
        </p:nvSpPr>
        <p:spPr>
          <a:xfrm>
            <a:off x="728075" y="876550"/>
            <a:ext cx="4043100" cy="3804000"/>
          </a:xfrm>
          <a:prstGeom prst="rect">
            <a:avLst/>
          </a:prstGeom>
          <a:noFill/>
          <a:ln>
            <a:noFill/>
          </a:ln>
        </p:spPr>
        <p:txBody>
          <a:bodyPr anchorCtr="0" anchor="t" bIns="91425" lIns="91425" spcFirstLastPara="1" rIns="91425" wrap="square" tIns="91425">
            <a:noAutofit/>
          </a:bodyPr>
          <a:lstStyle/>
          <a:p>
            <a:pPr indent="0" lvl="0" marL="457200" rtl="0">
              <a:spcBef>
                <a:spcPts val="0"/>
              </a:spcBef>
              <a:spcAft>
                <a:spcPts val="0"/>
              </a:spcAft>
              <a:buNone/>
            </a:pPr>
            <a:r>
              <a:t/>
            </a:r>
            <a:endParaRPr sz="1800"/>
          </a:p>
          <a:p>
            <a:pPr indent="0" lvl="0" marL="457200" rtl="0">
              <a:spcBef>
                <a:spcPts val="0"/>
              </a:spcBef>
              <a:spcAft>
                <a:spcPts val="0"/>
              </a:spcAft>
              <a:buNone/>
            </a:pPr>
            <a:r>
              <a:t/>
            </a:r>
            <a:endParaRPr sz="1800"/>
          </a:p>
          <a:p>
            <a:pPr indent="0" lvl="0" marL="45720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Travel administrators</a:t>
            </a:r>
            <a:endParaRPr sz="1800"/>
          </a:p>
          <a:p>
            <a:pPr indent="-342900" lvl="0" marL="457200" rtl="0">
              <a:spcBef>
                <a:spcPts val="0"/>
              </a:spcBef>
              <a:spcAft>
                <a:spcPts val="0"/>
              </a:spcAft>
              <a:buSzPts val="1800"/>
              <a:buChar char="●"/>
            </a:pPr>
            <a:r>
              <a:rPr lang="en" sz="1800"/>
              <a:t>All tiers of support</a:t>
            </a:r>
            <a:endParaRPr sz="1800"/>
          </a:p>
          <a:p>
            <a:pPr indent="-342900" lvl="0" marL="457200" rtl="0">
              <a:spcBef>
                <a:spcPts val="0"/>
              </a:spcBef>
              <a:spcAft>
                <a:spcPts val="0"/>
              </a:spcAft>
              <a:buSzPts val="1800"/>
              <a:buChar char="●"/>
            </a:pPr>
            <a:r>
              <a:rPr lang="en" sz="1800"/>
              <a:t>Policy and compliance officers</a:t>
            </a:r>
            <a:endParaRPr sz="1800"/>
          </a:p>
          <a:p>
            <a:pPr indent="-342900" lvl="0" marL="457200" rtl="0">
              <a:spcBef>
                <a:spcPts val="0"/>
              </a:spcBef>
              <a:spcAft>
                <a:spcPts val="0"/>
              </a:spcAft>
              <a:buSzPts val="1800"/>
              <a:buChar char="●"/>
            </a:pPr>
            <a:r>
              <a:rPr lang="en" sz="1800"/>
              <a:t>Trainers</a:t>
            </a:r>
            <a:endParaRPr sz="1800"/>
          </a:p>
        </p:txBody>
      </p:sp>
      <p:sp>
        <p:nvSpPr>
          <p:cNvPr id="794" name="Google Shape;794;p102"/>
          <p:cNvSpPr txBox="1"/>
          <p:nvPr/>
        </p:nvSpPr>
        <p:spPr>
          <a:xfrm>
            <a:off x="1250975" y="11597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Travel Administrators</a:t>
            </a:r>
            <a:endParaRPr b="1" sz="1800"/>
          </a:p>
        </p:txBody>
      </p:sp>
      <p:pic>
        <p:nvPicPr>
          <p:cNvPr id="795" name="Google Shape;795;p102"/>
          <p:cNvPicPr preferRelativeResize="0"/>
          <p:nvPr/>
        </p:nvPicPr>
        <p:blipFill>
          <a:blip r:embed="rId3">
            <a:alphaModFix/>
          </a:blip>
          <a:stretch>
            <a:fillRect/>
          </a:stretch>
        </p:blipFill>
        <p:spPr>
          <a:xfrm>
            <a:off x="746075" y="1105750"/>
            <a:ext cx="504900" cy="504900"/>
          </a:xfrm>
          <a:prstGeom prst="rect">
            <a:avLst/>
          </a:prstGeom>
          <a:noFill/>
          <a:ln>
            <a:noFill/>
          </a:ln>
        </p:spPr>
      </p:pic>
      <p:pic>
        <p:nvPicPr>
          <p:cNvPr id="796" name="Google Shape;796;p102"/>
          <p:cNvPicPr preferRelativeResize="0"/>
          <p:nvPr/>
        </p:nvPicPr>
        <p:blipFill>
          <a:blip r:embed="rId4">
            <a:alphaModFix/>
          </a:blip>
          <a:stretch>
            <a:fillRect/>
          </a:stretch>
        </p:blipFill>
        <p:spPr>
          <a:xfrm>
            <a:off x="4680475" y="292253"/>
            <a:ext cx="3854498" cy="4625451"/>
          </a:xfrm>
          <a:prstGeom prst="rect">
            <a:avLst/>
          </a:prstGeom>
          <a:noFill/>
          <a:ln>
            <a:noFill/>
          </a:ln>
        </p:spPr>
      </p:pic>
      <p:sp>
        <p:nvSpPr>
          <p:cNvPr id="797" name="Google Shape;797;p102"/>
          <p:cNvSpPr/>
          <p:nvPr/>
        </p:nvSpPr>
        <p:spPr>
          <a:xfrm>
            <a:off x="5907050" y="1099850"/>
            <a:ext cx="2442025" cy="1709425"/>
          </a:xfrm>
          <a:prstGeom prst="flowChartProcess">
            <a:avLst/>
          </a:prstGeom>
          <a:solidFill>
            <a:srgbClr val="FAFAFA">
              <a:alpha val="680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8" name="Google Shape;798;p102"/>
          <p:cNvSpPr/>
          <p:nvPr/>
        </p:nvSpPr>
        <p:spPr>
          <a:xfrm>
            <a:off x="5983350" y="4335525"/>
            <a:ext cx="732625" cy="412100"/>
          </a:xfrm>
          <a:prstGeom prst="flowChartProcess">
            <a:avLst/>
          </a:prstGeom>
          <a:solidFill>
            <a:srgbClr val="FAFAFA">
              <a:alpha val="6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0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t>
            </a:r>
            <a:r>
              <a:rPr i="1" lang="en"/>
              <a:t>I use the calculators every day.</a:t>
            </a:r>
            <a:r>
              <a:rPr lang="en"/>
              <a:t>”</a:t>
            </a:r>
            <a:endParaRPr/>
          </a:p>
          <a:p>
            <a:pPr indent="0" lvl="0" marL="0" algn="r">
              <a:spcBef>
                <a:spcPts val="0"/>
              </a:spcBef>
              <a:spcAft>
                <a:spcPts val="0"/>
              </a:spcAft>
              <a:buNone/>
            </a:pPr>
            <a:r>
              <a:rPr lang="en" sz="2400"/>
              <a:t>—travel administrator</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0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t>
            </a:r>
            <a:r>
              <a:rPr i="1" lang="en"/>
              <a:t>I’m always talking to other administrators to share best practices.</a:t>
            </a:r>
            <a:r>
              <a:rPr lang="en"/>
              <a:t>”</a:t>
            </a:r>
            <a:endParaRPr/>
          </a:p>
          <a:p>
            <a:pPr indent="0" lvl="0" marL="0" rtl="0" algn="r">
              <a:spcBef>
                <a:spcPts val="0"/>
              </a:spcBef>
              <a:spcAft>
                <a:spcPts val="0"/>
              </a:spcAft>
              <a:buNone/>
            </a:pPr>
            <a:r>
              <a:rPr lang="en" sz="2400"/>
              <a:t>—contract auditor</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i="1" lang="en"/>
              <a:t>“I love the resources in Trax, </a:t>
            </a:r>
            <a:r>
              <a:rPr i="1" lang="en"/>
              <a:t>I always share the trifolds with users.”</a:t>
            </a:r>
            <a:endParaRPr/>
          </a:p>
          <a:p>
            <a:pPr indent="0" lvl="0" marL="0" rtl="0" algn="r">
              <a:spcBef>
                <a:spcPts val="0"/>
              </a:spcBef>
              <a:spcAft>
                <a:spcPts val="0"/>
              </a:spcAft>
              <a:buNone/>
            </a:pPr>
            <a:r>
              <a:rPr lang="en" sz="2400"/>
              <a:t>—theme from a few travel adminstrators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06"/>
          <p:cNvSpPr txBox="1"/>
          <p:nvPr>
            <p:ph type="ctrTitle"/>
          </p:nvPr>
        </p:nvSpPr>
        <p:spPr>
          <a:xfrm>
            <a:off x="712850" y="7648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Experienced, informed, and well-equipped travel administrators are the difference between an okay traveler experience and a great one.</a:t>
            </a:r>
            <a:endParaRPr sz="3000"/>
          </a:p>
        </p:txBody>
      </p:sp>
      <p:sp>
        <p:nvSpPr>
          <p:cNvPr id="819" name="Google Shape;819;p106"/>
          <p:cNvSpPr txBox="1"/>
          <p:nvPr/>
        </p:nvSpPr>
        <p:spPr>
          <a:xfrm>
            <a:off x="728075" y="876550"/>
            <a:ext cx="4955700" cy="3804000"/>
          </a:xfrm>
          <a:prstGeom prst="rect">
            <a:avLst/>
          </a:prstGeom>
          <a:noFill/>
          <a:ln>
            <a:noFill/>
          </a:ln>
        </p:spPr>
        <p:txBody>
          <a:bodyPr anchorCtr="0" anchor="t" bIns="91425" lIns="91425" spcFirstLastPara="1" rIns="91425" wrap="square" tIns="91425">
            <a:noAutofit/>
          </a:bodyPr>
          <a:lstStyle/>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820" name="Google Shape;820;p10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Travel </a:t>
            </a:r>
            <a:r>
              <a:rPr lang="en" sz="2400"/>
              <a:t>Administrators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07"/>
          <p:cNvSpPr txBox="1"/>
          <p:nvPr/>
        </p:nvSpPr>
        <p:spPr>
          <a:xfrm>
            <a:off x="728075" y="876550"/>
            <a:ext cx="4955700" cy="3804000"/>
          </a:xfrm>
          <a:prstGeom prst="rect">
            <a:avLst/>
          </a:prstGeom>
          <a:noFill/>
          <a:ln>
            <a:noFill/>
          </a:ln>
        </p:spPr>
        <p:txBody>
          <a:bodyPr anchorCtr="0" anchor="t" bIns="91425" lIns="91425" spcFirstLastPara="1" rIns="91425" wrap="square" tIns="91425">
            <a:noAutofit/>
          </a:bodyPr>
          <a:lstStyle/>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317500" lvl="0" marL="457200" rtl="0">
              <a:spcBef>
                <a:spcPts val="0"/>
              </a:spcBef>
              <a:spcAft>
                <a:spcPts val="0"/>
              </a:spcAft>
              <a:buClr>
                <a:srgbClr val="CCCCCC"/>
              </a:buClr>
              <a:buSzPts val="1400"/>
              <a:buChar char="●"/>
            </a:pPr>
            <a:r>
              <a:rPr lang="en">
                <a:solidFill>
                  <a:srgbClr val="CCCCCC"/>
                </a:solidFill>
              </a:rPr>
              <a:t>TDY</a:t>
            </a:r>
            <a:endParaRPr>
              <a:solidFill>
                <a:srgbClr val="CCCCCC"/>
              </a:solidFill>
            </a:endParaRPr>
          </a:p>
          <a:p>
            <a:pPr indent="-317500" lvl="0" marL="457200" rtl="0">
              <a:spcBef>
                <a:spcPts val="0"/>
              </a:spcBef>
              <a:spcAft>
                <a:spcPts val="0"/>
              </a:spcAft>
              <a:buClr>
                <a:srgbClr val="181818"/>
              </a:buClr>
              <a:buSzPts val="1400"/>
              <a:buChar char="●"/>
            </a:pPr>
            <a:r>
              <a:rPr b="1" lang="en">
                <a:solidFill>
                  <a:srgbClr val="181818"/>
                </a:solidFill>
              </a:rPr>
              <a:t>Non-TDY</a:t>
            </a:r>
            <a:endParaRPr b="1">
              <a:solidFill>
                <a:srgbClr val="181818"/>
              </a:solidFill>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317500" lvl="0" marL="457200" rtl="0">
              <a:spcBef>
                <a:spcPts val="0"/>
              </a:spcBef>
              <a:spcAft>
                <a:spcPts val="0"/>
              </a:spcAft>
              <a:buClr>
                <a:srgbClr val="D9D9D9"/>
              </a:buClr>
              <a:buSzPts val="1400"/>
              <a:buChar char="●"/>
            </a:pPr>
            <a:r>
              <a:rPr lang="en">
                <a:solidFill>
                  <a:srgbClr val="D9D9D9"/>
                </a:solidFill>
              </a:rPr>
              <a:t>Approval / Policy</a:t>
            </a:r>
            <a:endParaRPr>
              <a:solidFill>
                <a:srgbClr val="D9D9D9"/>
              </a:solidFill>
            </a:endParaRPr>
          </a:p>
          <a:p>
            <a:pPr indent="-317500" lvl="0" marL="457200" rtl="0">
              <a:spcBef>
                <a:spcPts val="0"/>
              </a:spcBef>
              <a:spcAft>
                <a:spcPts val="0"/>
              </a:spcAft>
              <a:buClr>
                <a:srgbClr val="D9D9D9"/>
              </a:buClr>
              <a:buSzPts val="1400"/>
              <a:buChar char="●"/>
            </a:pPr>
            <a:r>
              <a:rPr lang="en">
                <a:solidFill>
                  <a:srgbClr val="D9D9D9"/>
                </a:solidFill>
              </a:rPr>
              <a:t>Support / Help Desk</a:t>
            </a:r>
            <a:endParaRPr>
              <a:solidFill>
                <a:srgbClr val="D9D9D9"/>
              </a:solidFill>
            </a:endParaRPr>
          </a:p>
          <a:p>
            <a:pPr indent="-317500" lvl="0" marL="457200" rtl="0">
              <a:spcBef>
                <a:spcPts val="0"/>
              </a:spcBef>
              <a:spcAft>
                <a:spcPts val="0"/>
              </a:spcAft>
              <a:buClr>
                <a:srgbClr val="D9D9D9"/>
              </a:buClr>
              <a:buSzPts val="1400"/>
              <a:buChar char="●"/>
            </a:pPr>
            <a:r>
              <a:rPr lang="en">
                <a:solidFill>
                  <a:srgbClr val="D9D9D9"/>
                </a:solidFill>
              </a:rPr>
              <a:t>Compliance &amp; Auditing</a:t>
            </a:r>
            <a:endParaRPr>
              <a:solidFill>
                <a:srgbClr val="D9D9D9"/>
              </a:solidFill>
            </a:endParaRPr>
          </a:p>
        </p:txBody>
      </p:sp>
      <p:sp>
        <p:nvSpPr>
          <p:cNvPr id="826" name="Google Shape;826;p107"/>
          <p:cNvSpPr txBox="1"/>
          <p:nvPr/>
        </p:nvSpPr>
        <p:spPr>
          <a:xfrm>
            <a:off x="1250975" y="25135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D9D9D9"/>
                </a:solidFill>
              </a:rPr>
              <a:t>Administrators</a:t>
            </a:r>
            <a:endParaRPr b="1" sz="1800">
              <a:solidFill>
                <a:srgbClr val="D9D9D9"/>
              </a:solidFill>
            </a:endParaRPr>
          </a:p>
        </p:txBody>
      </p:sp>
      <p:sp>
        <p:nvSpPr>
          <p:cNvPr id="827" name="Google Shape;827;p10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Who’s missing?</a:t>
            </a:r>
            <a:endParaRPr sz="2400"/>
          </a:p>
        </p:txBody>
      </p:sp>
      <p:pic>
        <p:nvPicPr>
          <p:cNvPr id="828" name="Google Shape;828;p107"/>
          <p:cNvPicPr preferRelativeResize="0"/>
          <p:nvPr/>
        </p:nvPicPr>
        <p:blipFill>
          <a:blip r:embed="rId3">
            <a:alphaModFix/>
          </a:blip>
          <a:stretch>
            <a:fillRect/>
          </a:stretch>
        </p:blipFill>
        <p:spPr>
          <a:xfrm>
            <a:off x="4680475" y="292253"/>
            <a:ext cx="3854498" cy="4625451"/>
          </a:xfrm>
          <a:prstGeom prst="rect">
            <a:avLst/>
          </a:prstGeom>
          <a:noFill/>
          <a:ln>
            <a:noFill/>
          </a:ln>
        </p:spPr>
      </p:pic>
      <p:sp>
        <p:nvSpPr>
          <p:cNvPr id="829" name="Google Shape;829;p107"/>
          <p:cNvSpPr txBox="1"/>
          <p:nvPr/>
        </p:nvSpPr>
        <p:spPr>
          <a:xfrm>
            <a:off x="1250975" y="11597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Travelers / Trip Planners</a:t>
            </a:r>
            <a:endParaRPr b="1" sz="1800"/>
          </a:p>
        </p:txBody>
      </p:sp>
      <p:pic>
        <p:nvPicPr>
          <p:cNvPr id="830" name="Google Shape;830;p107"/>
          <p:cNvPicPr preferRelativeResize="0"/>
          <p:nvPr/>
        </p:nvPicPr>
        <p:blipFill>
          <a:blip r:embed="rId4">
            <a:alphaModFix/>
          </a:blip>
          <a:stretch>
            <a:fillRect/>
          </a:stretch>
        </p:blipFill>
        <p:spPr>
          <a:xfrm>
            <a:off x="746075" y="1105750"/>
            <a:ext cx="504900" cy="504900"/>
          </a:xfrm>
          <a:prstGeom prst="rect">
            <a:avLst/>
          </a:prstGeom>
          <a:noFill/>
          <a:ln>
            <a:noFill/>
          </a:ln>
        </p:spPr>
      </p:pic>
      <p:pic>
        <p:nvPicPr>
          <p:cNvPr id="831" name="Google Shape;831;p107"/>
          <p:cNvPicPr preferRelativeResize="0"/>
          <p:nvPr/>
        </p:nvPicPr>
        <p:blipFill>
          <a:blip r:embed="rId4">
            <a:alphaModFix amt="15000"/>
          </a:blip>
          <a:stretch>
            <a:fillRect/>
          </a:stretch>
        </p:blipFill>
        <p:spPr>
          <a:xfrm>
            <a:off x="746075" y="2459550"/>
            <a:ext cx="504900" cy="504900"/>
          </a:xfrm>
          <a:prstGeom prst="rect">
            <a:avLst/>
          </a:prstGeom>
          <a:noFill/>
          <a:ln>
            <a:noFill/>
          </a:ln>
        </p:spPr>
      </p:pic>
      <p:sp>
        <p:nvSpPr>
          <p:cNvPr id="832" name="Google Shape;832;p107"/>
          <p:cNvSpPr txBox="1"/>
          <p:nvPr/>
        </p:nvSpPr>
        <p:spPr>
          <a:xfrm>
            <a:off x="1250975" y="404195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Industry / Vendors</a:t>
            </a:r>
            <a:endParaRPr b="1" sz="1800"/>
          </a:p>
        </p:txBody>
      </p:sp>
      <p:pic>
        <p:nvPicPr>
          <p:cNvPr id="833" name="Google Shape;833;p107"/>
          <p:cNvPicPr preferRelativeResize="0"/>
          <p:nvPr/>
        </p:nvPicPr>
        <p:blipFill>
          <a:blip r:embed="rId4">
            <a:alphaModFix/>
          </a:blip>
          <a:stretch>
            <a:fillRect/>
          </a:stretch>
        </p:blipFill>
        <p:spPr>
          <a:xfrm>
            <a:off x="746075" y="3988000"/>
            <a:ext cx="504900" cy="504900"/>
          </a:xfrm>
          <a:prstGeom prst="rect">
            <a:avLst/>
          </a:prstGeom>
          <a:noFill/>
          <a:ln>
            <a:noFill/>
          </a:ln>
        </p:spPr>
      </p:pic>
      <p:sp>
        <p:nvSpPr>
          <p:cNvPr id="834" name="Google Shape;834;p107"/>
          <p:cNvSpPr/>
          <p:nvPr/>
        </p:nvSpPr>
        <p:spPr>
          <a:xfrm>
            <a:off x="5998625" y="4366050"/>
            <a:ext cx="671550" cy="396850"/>
          </a:xfrm>
          <a:prstGeom prst="flowChartProcess">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5" name="Google Shape;835;p107"/>
          <p:cNvSpPr/>
          <p:nvPr/>
        </p:nvSpPr>
        <p:spPr>
          <a:xfrm>
            <a:off x="5998625" y="2885575"/>
            <a:ext cx="2274125" cy="1388900"/>
          </a:xfrm>
          <a:prstGeom prst="flowChartProcess">
            <a:avLst/>
          </a:prstGeom>
          <a:solidFill>
            <a:srgbClr val="FAFAFA">
              <a:alpha val="74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6" name="Google Shape;836;p107"/>
          <p:cNvSpPr/>
          <p:nvPr/>
        </p:nvSpPr>
        <p:spPr>
          <a:xfrm>
            <a:off x="6749250" y="1078400"/>
            <a:ext cx="1785725" cy="667500"/>
          </a:xfrm>
          <a:prstGeom prst="flowChartProcess">
            <a:avLst/>
          </a:prstGeom>
          <a:solidFill>
            <a:srgbClr val="FAFAFA">
              <a:alpha val="74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08"/>
          <p:cNvSpPr txBox="1"/>
          <p:nvPr/>
        </p:nvSpPr>
        <p:spPr>
          <a:xfrm>
            <a:off x="728075" y="876550"/>
            <a:ext cx="4955700" cy="3804000"/>
          </a:xfrm>
          <a:prstGeom prst="rect">
            <a:avLst/>
          </a:prstGeom>
          <a:noFill/>
          <a:ln>
            <a:noFill/>
          </a:ln>
        </p:spPr>
        <p:txBody>
          <a:bodyPr anchorCtr="0" anchor="t" bIns="91425" lIns="91425" spcFirstLastPara="1" rIns="91425" wrap="square" tIns="91425">
            <a:noAutofit/>
          </a:bodyPr>
          <a:lstStyle/>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p>
          <a:p>
            <a:pPr indent="0" lvl="0" marL="457200" rtl="0">
              <a:spcBef>
                <a:spcPts val="0"/>
              </a:spcBef>
              <a:spcAft>
                <a:spcPts val="0"/>
              </a:spcAft>
              <a:buNone/>
            </a:pPr>
            <a:r>
              <a:t/>
            </a:r>
            <a:endParaRPr>
              <a:solidFill>
                <a:srgbClr val="181818"/>
              </a:solidFill>
            </a:endParaRPr>
          </a:p>
        </p:txBody>
      </p:sp>
      <p:sp>
        <p:nvSpPr>
          <p:cNvPr id="842" name="Google Shape;842;p10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Other</a:t>
            </a:r>
            <a:r>
              <a:rPr lang="en" sz="2400"/>
              <a:t> Users</a:t>
            </a:r>
            <a:endParaRPr sz="2400"/>
          </a:p>
        </p:txBody>
      </p:sp>
      <p:pic>
        <p:nvPicPr>
          <p:cNvPr id="843" name="Google Shape;843;p108"/>
          <p:cNvPicPr preferRelativeResize="0"/>
          <p:nvPr/>
        </p:nvPicPr>
        <p:blipFill>
          <a:blip r:embed="rId3">
            <a:alphaModFix amt="30000"/>
          </a:blip>
          <a:stretch>
            <a:fillRect/>
          </a:stretch>
        </p:blipFill>
        <p:spPr>
          <a:xfrm>
            <a:off x="4680475" y="292253"/>
            <a:ext cx="3854498" cy="4625451"/>
          </a:xfrm>
          <a:prstGeom prst="rect">
            <a:avLst/>
          </a:prstGeom>
          <a:noFill/>
          <a:ln>
            <a:noFill/>
          </a:ln>
        </p:spPr>
      </p:pic>
      <p:sp>
        <p:nvSpPr>
          <p:cNvPr id="844" name="Google Shape;844;p108"/>
          <p:cNvSpPr txBox="1"/>
          <p:nvPr/>
        </p:nvSpPr>
        <p:spPr>
          <a:xfrm>
            <a:off x="1250975" y="115970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Committee</a:t>
            </a:r>
            <a:r>
              <a:rPr b="1" lang="en" sz="1800">
                <a:solidFill>
                  <a:schemeClr val="dk1"/>
                </a:solidFill>
              </a:rPr>
              <a:t> members</a:t>
            </a:r>
            <a:endParaRPr b="1" sz="2400">
              <a:solidFill>
                <a:srgbClr val="046B99"/>
              </a:solidFill>
              <a:latin typeface="Helvetica Neue"/>
              <a:ea typeface="Helvetica Neue"/>
              <a:cs typeface="Helvetica Neue"/>
              <a:sym typeface="Helvetica Neue"/>
            </a:endParaRPr>
          </a:p>
          <a:p>
            <a:pPr indent="0" lvl="0" marL="0" rtl="0">
              <a:spcBef>
                <a:spcPts val="0"/>
              </a:spcBef>
              <a:spcAft>
                <a:spcPts val="0"/>
              </a:spcAft>
              <a:buNone/>
            </a:pPr>
            <a:r>
              <a:t/>
            </a:r>
            <a:endParaRPr b="1" sz="1800"/>
          </a:p>
        </p:txBody>
      </p:sp>
      <p:pic>
        <p:nvPicPr>
          <p:cNvPr id="845" name="Google Shape;845;p108"/>
          <p:cNvPicPr preferRelativeResize="0"/>
          <p:nvPr/>
        </p:nvPicPr>
        <p:blipFill>
          <a:blip r:embed="rId4">
            <a:alphaModFix/>
          </a:blip>
          <a:stretch>
            <a:fillRect/>
          </a:stretch>
        </p:blipFill>
        <p:spPr>
          <a:xfrm>
            <a:off x="746075" y="1105750"/>
            <a:ext cx="504900" cy="504900"/>
          </a:xfrm>
          <a:prstGeom prst="rect">
            <a:avLst/>
          </a:prstGeom>
          <a:noFill/>
          <a:ln>
            <a:noFill/>
          </a:ln>
        </p:spPr>
      </p:pic>
      <p:pic>
        <p:nvPicPr>
          <p:cNvPr id="846" name="Google Shape;846;p108"/>
          <p:cNvPicPr preferRelativeResize="0"/>
          <p:nvPr/>
        </p:nvPicPr>
        <p:blipFill>
          <a:blip r:embed="rId4">
            <a:alphaModFix/>
          </a:blip>
          <a:stretch>
            <a:fillRect/>
          </a:stretch>
        </p:blipFill>
        <p:spPr>
          <a:xfrm>
            <a:off x="746075" y="1960225"/>
            <a:ext cx="504900" cy="504900"/>
          </a:xfrm>
          <a:prstGeom prst="rect">
            <a:avLst/>
          </a:prstGeom>
          <a:noFill/>
          <a:ln>
            <a:noFill/>
          </a:ln>
        </p:spPr>
      </p:pic>
      <p:sp>
        <p:nvSpPr>
          <p:cNvPr id="847" name="Google Shape;847;p108"/>
          <p:cNvSpPr txBox="1"/>
          <p:nvPr/>
        </p:nvSpPr>
        <p:spPr>
          <a:xfrm>
            <a:off x="1250975" y="1960225"/>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chemeClr val="dk1"/>
                </a:solidFill>
              </a:rPr>
              <a:t>Intranet users</a:t>
            </a:r>
            <a:endParaRPr b="1" sz="2400">
              <a:solidFill>
                <a:srgbClr val="046B99"/>
              </a:solidFill>
              <a:latin typeface="Helvetica Neue"/>
              <a:ea typeface="Helvetica Neue"/>
              <a:cs typeface="Helvetica Neue"/>
              <a:sym typeface="Helvetica Neue"/>
            </a:endParaRPr>
          </a:p>
          <a:p>
            <a:pPr indent="0" lvl="0" marL="0" rtl="0">
              <a:spcBef>
                <a:spcPts val="0"/>
              </a:spcBef>
              <a:spcAft>
                <a:spcPts val="0"/>
              </a:spcAft>
              <a:buNone/>
            </a:pPr>
            <a:r>
              <a:t/>
            </a:r>
            <a:endParaRPr b="1" sz="1800"/>
          </a:p>
        </p:txBody>
      </p:sp>
      <p:pic>
        <p:nvPicPr>
          <p:cNvPr id="848" name="Google Shape;848;p108"/>
          <p:cNvPicPr preferRelativeResize="0"/>
          <p:nvPr/>
        </p:nvPicPr>
        <p:blipFill>
          <a:blip r:embed="rId4">
            <a:alphaModFix/>
          </a:blip>
          <a:stretch>
            <a:fillRect/>
          </a:stretch>
        </p:blipFill>
        <p:spPr>
          <a:xfrm>
            <a:off x="746075" y="2814700"/>
            <a:ext cx="504900" cy="504900"/>
          </a:xfrm>
          <a:prstGeom prst="rect">
            <a:avLst/>
          </a:prstGeom>
          <a:noFill/>
          <a:ln>
            <a:noFill/>
          </a:ln>
        </p:spPr>
      </p:pic>
      <p:sp>
        <p:nvSpPr>
          <p:cNvPr id="849" name="Google Shape;849;p108"/>
          <p:cNvSpPr txBox="1"/>
          <p:nvPr/>
        </p:nvSpPr>
        <p:spPr>
          <a:xfrm>
            <a:off x="1250975" y="2760750"/>
            <a:ext cx="4043100" cy="5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chemeClr val="dk1"/>
                </a:solidFill>
              </a:rPr>
              <a:t>Others?</a:t>
            </a:r>
            <a:endParaRPr b="1"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09"/>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5" name="Google Shape;855;p109"/>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342900" lvl="0" marL="457200" rtl="0">
              <a:lnSpc>
                <a:spcPct val="140000"/>
              </a:lnSpc>
              <a:spcBef>
                <a:spcPts val="0"/>
              </a:spcBef>
              <a:spcAft>
                <a:spcPts val="0"/>
              </a:spcAft>
              <a:buClr>
                <a:srgbClr val="FFFFFF"/>
              </a:buClr>
              <a:buSzPts val="1800"/>
              <a:buChar char="●"/>
            </a:pPr>
            <a:r>
              <a:rPr b="1" lang="en">
                <a:solidFill>
                  <a:srgbClr val="FFFFFF"/>
                </a:solidFill>
              </a:rPr>
              <a:t>Administrators are most likely to use and interact with DTMO’s resources.</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Travelers rarely directly interface with DTMO resources, unless they have nowhere else to go.</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The most supportive administrators provide a lot of DTMO’s resources to their travelers, the least supportive ones often lack the time to be that comprehensive.</a:t>
            </a:r>
            <a:endParaRPr b="1">
              <a:solidFill>
                <a:srgbClr val="FFFFFF"/>
              </a:solidFill>
            </a:endParaRPr>
          </a:p>
        </p:txBody>
      </p:sp>
      <p:sp>
        <p:nvSpPr>
          <p:cNvPr id="856" name="Google Shape;856;p109"/>
          <p:cNvSpPr txBox="1"/>
          <p:nvPr>
            <p:ph idx="1" type="subTitle"/>
          </p:nvPr>
        </p:nvSpPr>
        <p:spPr>
          <a:xfrm>
            <a:off x="452175" y="1487275"/>
            <a:ext cx="3870300" cy="1952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3000"/>
              <a:t>Major takeaways</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1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How does the organization support travelers?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5"/>
          <p:cNvSpPr/>
          <p:nvPr/>
        </p:nvSpPr>
        <p:spPr>
          <a:xfrm>
            <a:off x="836525" y="2046100"/>
            <a:ext cx="1811700" cy="486000"/>
          </a:xfrm>
          <a:prstGeom prst="rect">
            <a:avLst/>
          </a:prstGeom>
          <a:solidFill>
            <a:srgbClr val="046B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Kickoff / </a:t>
            </a:r>
            <a:br>
              <a:rPr lang="en" sz="1200">
                <a:solidFill>
                  <a:srgbClr val="FFFFFF"/>
                </a:solidFill>
              </a:rPr>
            </a:br>
            <a:r>
              <a:rPr lang="en" sz="1200">
                <a:solidFill>
                  <a:srgbClr val="FFFFFF"/>
                </a:solidFill>
              </a:rPr>
              <a:t>Background research</a:t>
            </a:r>
            <a:endParaRPr sz="1200">
              <a:solidFill>
                <a:srgbClr val="FFFFFF"/>
              </a:solidFill>
            </a:endParaRPr>
          </a:p>
        </p:txBody>
      </p:sp>
      <p:sp>
        <p:nvSpPr>
          <p:cNvPr id="603" name="Google Shape;603;p75"/>
          <p:cNvSpPr/>
          <p:nvPr/>
        </p:nvSpPr>
        <p:spPr>
          <a:xfrm>
            <a:off x="2719547" y="2046100"/>
            <a:ext cx="1811700" cy="486000"/>
          </a:xfrm>
          <a:prstGeom prst="rect">
            <a:avLst/>
          </a:prstGeom>
          <a:solidFill>
            <a:srgbClr val="046B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Problem Definition / User Interviews</a:t>
            </a:r>
            <a:endParaRPr/>
          </a:p>
        </p:txBody>
      </p:sp>
      <p:sp>
        <p:nvSpPr>
          <p:cNvPr id="604" name="Google Shape;604;p75"/>
          <p:cNvSpPr/>
          <p:nvPr/>
        </p:nvSpPr>
        <p:spPr>
          <a:xfrm>
            <a:off x="4602568" y="2046100"/>
            <a:ext cx="1811700" cy="486000"/>
          </a:xfrm>
          <a:prstGeom prst="rect">
            <a:avLst/>
          </a:prstGeom>
          <a:solidFill>
            <a:srgbClr val="046B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Align on </a:t>
            </a:r>
            <a:r>
              <a:rPr lang="en" sz="1200">
                <a:solidFill>
                  <a:srgbClr val="FFFFFF"/>
                </a:solidFill>
              </a:rPr>
              <a:t>opportunities / </a:t>
            </a:r>
            <a:r>
              <a:rPr lang="en" sz="1200">
                <a:solidFill>
                  <a:schemeClr val="lt1"/>
                </a:solidFill>
              </a:rPr>
              <a:t>Follow on research</a:t>
            </a:r>
            <a:endParaRPr/>
          </a:p>
        </p:txBody>
      </p:sp>
      <p:sp>
        <p:nvSpPr>
          <p:cNvPr id="605" name="Google Shape;605;p75"/>
          <p:cNvSpPr/>
          <p:nvPr/>
        </p:nvSpPr>
        <p:spPr>
          <a:xfrm>
            <a:off x="6485590" y="2046100"/>
            <a:ext cx="1811700" cy="486000"/>
          </a:xfrm>
          <a:prstGeom prst="rect">
            <a:avLst/>
          </a:prstGeom>
          <a:solidFill>
            <a:srgbClr val="046B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Synthesis / Recommendations</a:t>
            </a:r>
            <a:endParaRPr/>
          </a:p>
        </p:txBody>
      </p:sp>
      <p:cxnSp>
        <p:nvCxnSpPr>
          <p:cNvPr id="606" name="Google Shape;606;p75"/>
          <p:cNvCxnSpPr/>
          <p:nvPr/>
        </p:nvCxnSpPr>
        <p:spPr>
          <a:xfrm>
            <a:off x="867500" y="2645225"/>
            <a:ext cx="7494900" cy="11400"/>
          </a:xfrm>
          <a:prstGeom prst="straightConnector1">
            <a:avLst/>
          </a:prstGeom>
          <a:noFill/>
          <a:ln cap="flat" cmpd="sng" w="9525">
            <a:solidFill>
              <a:schemeClr val="dk2"/>
            </a:solidFill>
            <a:prstDash val="solid"/>
            <a:round/>
            <a:headEnd len="med" w="med" type="none"/>
            <a:tailEnd len="med" w="med" type="none"/>
          </a:ln>
        </p:spPr>
      </p:cxnSp>
      <p:sp>
        <p:nvSpPr>
          <p:cNvPr id="607" name="Google Shape;607;p75"/>
          <p:cNvSpPr txBox="1"/>
          <p:nvPr/>
        </p:nvSpPr>
        <p:spPr>
          <a:xfrm>
            <a:off x="1154525" y="2693550"/>
            <a:ext cx="1175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Week 1-2</a:t>
            </a:r>
            <a:endParaRPr sz="1200"/>
          </a:p>
        </p:txBody>
      </p:sp>
      <p:sp>
        <p:nvSpPr>
          <p:cNvPr id="608" name="Google Shape;608;p75"/>
          <p:cNvSpPr txBox="1"/>
          <p:nvPr/>
        </p:nvSpPr>
        <p:spPr>
          <a:xfrm>
            <a:off x="3037550" y="2693550"/>
            <a:ext cx="1175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Week 3-4</a:t>
            </a:r>
            <a:endParaRPr sz="1200"/>
          </a:p>
        </p:txBody>
      </p:sp>
      <p:sp>
        <p:nvSpPr>
          <p:cNvPr id="609" name="Google Shape;609;p75"/>
          <p:cNvSpPr txBox="1"/>
          <p:nvPr/>
        </p:nvSpPr>
        <p:spPr>
          <a:xfrm>
            <a:off x="4920575" y="2693550"/>
            <a:ext cx="1175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Week 5-6</a:t>
            </a:r>
            <a:endParaRPr sz="1200"/>
          </a:p>
        </p:txBody>
      </p:sp>
      <p:sp>
        <p:nvSpPr>
          <p:cNvPr id="610" name="Google Shape;610;p75"/>
          <p:cNvSpPr txBox="1"/>
          <p:nvPr/>
        </p:nvSpPr>
        <p:spPr>
          <a:xfrm>
            <a:off x="6803600" y="2693550"/>
            <a:ext cx="1175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Week 7-8</a:t>
            </a:r>
            <a:endParaRPr sz="1200"/>
          </a:p>
        </p:txBody>
      </p:sp>
      <p:sp>
        <p:nvSpPr>
          <p:cNvPr id="611" name="Google Shape;611;p75"/>
          <p:cNvSpPr/>
          <p:nvPr/>
        </p:nvSpPr>
        <p:spPr>
          <a:xfrm>
            <a:off x="4686575" y="3210475"/>
            <a:ext cx="234000" cy="2601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2" name="Google Shape;612;p75"/>
          <p:cNvSpPr txBox="1"/>
          <p:nvPr/>
        </p:nvSpPr>
        <p:spPr>
          <a:xfrm>
            <a:off x="4215725" y="3470575"/>
            <a:ext cx="11757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We are here</a:t>
            </a:r>
            <a:endParaRPr sz="1200"/>
          </a:p>
        </p:txBody>
      </p:sp>
      <p:sp>
        <p:nvSpPr>
          <p:cNvPr id="613" name="Google Shape;613;p7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600"/>
              <a:t>Timeline</a:t>
            </a:r>
            <a:endParaRPr sz="2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1"/>
          <p:cNvSpPr txBox="1"/>
          <p:nvPr>
            <p:ph idx="1" type="subTitle"/>
          </p:nvPr>
        </p:nvSpPr>
        <p:spPr>
          <a:xfrm>
            <a:off x="746076" y="292250"/>
            <a:ext cx="65679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The complex web of interactions</a:t>
            </a:r>
            <a:endParaRPr sz="2400"/>
          </a:p>
        </p:txBody>
      </p:sp>
      <p:pic>
        <p:nvPicPr>
          <p:cNvPr id="867" name="Google Shape;867;p111"/>
          <p:cNvPicPr preferRelativeResize="0"/>
          <p:nvPr/>
        </p:nvPicPr>
        <p:blipFill rotWithShape="1">
          <a:blip r:embed="rId3">
            <a:alphaModFix/>
          </a:blip>
          <a:srcRect b="0" l="3926" r="3898" t="3910"/>
          <a:stretch/>
        </p:blipFill>
        <p:spPr>
          <a:xfrm>
            <a:off x="2351300" y="847825"/>
            <a:ext cx="3295424" cy="41187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2"/>
          <p:cNvSpPr txBox="1"/>
          <p:nvPr/>
        </p:nvSpPr>
        <p:spPr>
          <a:xfrm>
            <a:off x="870450" y="1028700"/>
            <a:ext cx="7481700" cy="390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Tier 1 Support (the traveler direct support team)</a:t>
            </a:r>
            <a:endParaRPr b="1"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The front-lines for many travelers and often </a:t>
            </a:r>
            <a:r>
              <a:rPr lang="en" sz="2400">
                <a:solidFill>
                  <a:schemeClr val="dk1"/>
                </a:solidFill>
              </a:rPr>
              <a:t>the widest range of quality.</a:t>
            </a:r>
            <a:endParaRPr sz="2400"/>
          </a:p>
          <a:p>
            <a:pPr indent="-381000" lvl="0" marL="457200" rtl="0">
              <a:spcBef>
                <a:spcPts val="0"/>
              </a:spcBef>
              <a:spcAft>
                <a:spcPts val="0"/>
              </a:spcAft>
              <a:buSzPts val="2400"/>
              <a:buChar char="●"/>
            </a:pPr>
            <a:r>
              <a:rPr lang="en" sz="2400"/>
              <a:t>Follow the Service/Office policies, which must comply with the JTR.</a:t>
            </a:r>
            <a:endParaRPr sz="2400"/>
          </a:p>
          <a:p>
            <a:pPr indent="-381000" lvl="0" marL="457200" rtl="0">
              <a:spcBef>
                <a:spcPts val="0"/>
              </a:spcBef>
              <a:spcAft>
                <a:spcPts val="0"/>
              </a:spcAft>
              <a:buSzPts val="2400"/>
              <a:buChar char="●"/>
            </a:pPr>
            <a:r>
              <a:rPr lang="en" sz="2400"/>
              <a:t>Have the least amount of training and least power to help travelers through problems.</a:t>
            </a:r>
            <a:endParaRPr sz="2400"/>
          </a:p>
          <a:p>
            <a:pPr indent="-381000" lvl="0" marL="457200" rtl="0">
              <a:spcBef>
                <a:spcPts val="0"/>
              </a:spcBef>
              <a:spcAft>
                <a:spcPts val="0"/>
              </a:spcAft>
              <a:buSzPts val="2400"/>
              <a:buChar char="●"/>
            </a:pPr>
            <a:r>
              <a:rPr lang="en" sz="2400">
                <a:solidFill>
                  <a:schemeClr val="dk1"/>
                </a:solidFill>
              </a:rPr>
              <a:t>May not necessarily their primary duty.</a:t>
            </a:r>
            <a:endParaRPr sz="2400"/>
          </a:p>
        </p:txBody>
      </p:sp>
      <p:sp>
        <p:nvSpPr>
          <p:cNvPr id="873" name="Google Shape;873;p112"/>
          <p:cNvSpPr txBox="1"/>
          <p:nvPr>
            <p:ph idx="1" type="subTitle"/>
          </p:nvPr>
        </p:nvSpPr>
        <p:spPr>
          <a:xfrm>
            <a:off x="746076" y="292250"/>
            <a:ext cx="65679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The complex web of interactions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13"/>
          <p:cNvSpPr txBox="1"/>
          <p:nvPr/>
        </p:nvSpPr>
        <p:spPr>
          <a:xfrm>
            <a:off x="870450" y="1028700"/>
            <a:ext cx="7481700" cy="390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2400">
                <a:solidFill>
                  <a:schemeClr val="dk1"/>
                </a:solidFill>
              </a:rPr>
              <a:t>Tier 2 Support (Service-wide support team)</a:t>
            </a:r>
            <a:endParaRPr b="1" sz="2400"/>
          </a:p>
          <a:p>
            <a:pPr indent="0" lvl="0" marL="0" rtl="0">
              <a:spcBef>
                <a:spcPts val="0"/>
              </a:spcBef>
              <a:spcAft>
                <a:spcPts val="0"/>
              </a:spcAft>
              <a:buNone/>
            </a:pPr>
            <a:r>
              <a:t/>
            </a:r>
            <a:endParaRPr sz="2400"/>
          </a:p>
          <a:p>
            <a:pPr indent="-381000" lvl="0" marL="457200" rtl="0">
              <a:spcBef>
                <a:spcPts val="0"/>
              </a:spcBef>
              <a:spcAft>
                <a:spcPts val="0"/>
              </a:spcAft>
              <a:buSzPts val="2400"/>
              <a:buAutoNum type="arabicPeriod"/>
            </a:pPr>
            <a:r>
              <a:rPr lang="en" sz="2400"/>
              <a:t>There is an emergent cross-agency support network.</a:t>
            </a:r>
            <a:endParaRPr sz="2400"/>
          </a:p>
          <a:p>
            <a:pPr indent="-381000" lvl="0" marL="457200" rtl="0">
              <a:spcBef>
                <a:spcPts val="0"/>
              </a:spcBef>
              <a:spcAft>
                <a:spcPts val="0"/>
              </a:spcAft>
              <a:buSzPts val="2400"/>
              <a:buAutoNum type="arabicPeriod"/>
            </a:pPr>
            <a:r>
              <a:rPr lang="en" sz="2400"/>
              <a:t>They are the only ones with JTR knowledge and vision into service-level policy.</a:t>
            </a:r>
            <a:endParaRPr sz="2400"/>
          </a:p>
          <a:p>
            <a:pPr indent="-381000" lvl="0" marL="457200" rtl="0">
              <a:spcBef>
                <a:spcPts val="0"/>
              </a:spcBef>
              <a:spcAft>
                <a:spcPts val="0"/>
              </a:spcAft>
              <a:buSzPts val="2400"/>
              <a:buAutoNum type="arabicPeriod"/>
            </a:pPr>
            <a:r>
              <a:rPr lang="en" sz="2400"/>
              <a:t>service-specific business rules, and DTS admin powers.</a:t>
            </a:r>
            <a:br>
              <a:rPr lang="en" sz="2400"/>
            </a:br>
            <a:endParaRPr sz="2400"/>
          </a:p>
        </p:txBody>
      </p:sp>
      <p:sp>
        <p:nvSpPr>
          <p:cNvPr id="879" name="Google Shape;879;p113"/>
          <p:cNvSpPr txBox="1"/>
          <p:nvPr>
            <p:ph idx="1" type="subTitle"/>
          </p:nvPr>
        </p:nvSpPr>
        <p:spPr>
          <a:xfrm>
            <a:off x="746076" y="292250"/>
            <a:ext cx="65679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The complex web of interactions</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4"/>
          <p:cNvSpPr txBox="1"/>
          <p:nvPr/>
        </p:nvSpPr>
        <p:spPr>
          <a:xfrm>
            <a:off x="870450" y="1028700"/>
            <a:ext cx="7852500" cy="390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2400">
                <a:solidFill>
                  <a:schemeClr val="dk1"/>
                </a:solidFill>
              </a:rPr>
              <a:t>Tier 3 (TAC)</a:t>
            </a:r>
            <a:endParaRPr b="1" sz="2400">
              <a:solidFill>
                <a:schemeClr val="dk1"/>
              </a:solidFill>
            </a:endParaRPr>
          </a:p>
          <a:p>
            <a:pPr indent="0" lvl="0" marL="0">
              <a:spcBef>
                <a:spcPts val="0"/>
              </a:spcBef>
              <a:spcAft>
                <a:spcPts val="0"/>
              </a:spcAft>
              <a:buClr>
                <a:schemeClr val="dk1"/>
              </a:buClr>
              <a:buSzPts val="1100"/>
              <a:buFont typeface="Arial"/>
              <a:buNone/>
            </a:pPr>
            <a:r>
              <a:t/>
            </a:r>
            <a:endParaRPr sz="2400">
              <a:solidFill>
                <a:schemeClr val="dk1"/>
              </a:solidFill>
            </a:endParaRPr>
          </a:p>
          <a:p>
            <a:pPr indent="-381000" lvl="0" marL="457200" rtl="0">
              <a:spcBef>
                <a:spcPts val="0"/>
              </a:spcBef>
              <a:spcAft>
                <a:spcPts val="0"/>
              </a:spcAft>
              <a:buClr>
                <a:schemeClr val="dk1"/>
              </a:buClr>
              <a:buSzPts val="2400"/>
              <a:buAutoNum type="arabicPeriod"/>
            </a:pPr>
            <a:r>
              <a:rPr lang="en" sz="2400">
                <a:solidFill>
                  <a:schemeClr val="dk1"/>
                </a:solidFill>
              </a:rPr>
              <a:t>Often get policy questions, but they cannot provide interpretation.</a:t>
            </a:r>
            <a:endParaRPr sz="2400">
              <a:solidFill>
                <a:schemeClr val="dk1"/>
              </a:solidFill>
            </a:endParaRPr>
          </a:p>
          <a:p>
            <a:pPr indent="-381000" lvl="0" marL="457200" rtl="0">
              <a:spcBef>
                <a:spcPts val="0"/>
              </a:spcBef>
              <a:spcAft>
                <a:spcPts val="0"/>
              </a:spcAft>
              <a:buClr>
                <a:schemeClr val="dk1"/>
              </a:buClr>
              <a:buSzPts val="2400"/>
              <a:buAutoNum type="arabicPeriod"/>
            </a:pPr>
            <a:r>
              <a:rPr lang="en" sz="2400">
                <a:solidFill>
                  <a:schemeClr val="dk1"/>
                </a:solidFill>
              </a:rPr>
              <a:t>The TAC is over overwhelmed with phone calls and average wait times are over an hour.</a:t>
            </a:r>
            <a:endParaRPr sz="2400">
              <a:solidFill>
                <a:schemeClr val="dk1"/>
              </a:solidFill>
            </a:endParaRPr>
          </a:p>
          <a:p>
            <a:pPr indent="-381000" lvl="0" marL="457200" rtl="0">
              <a:spcBef>
                <a:spcPts val="0"/>
              </a:spcBef>
              <a:spcAft>
                <a:spcPts val="0"/>
              </a:spcAft>
              <a:buClr>
                <a:schemeClr val="dk1"/>
              </a:buClr>
              <a:buSzPts val="2400"/>
              <a:buAutoNum type="arabicPeriod"/>
            </a:pPr>
            <a:r>
              <a:rPr lang="en" sz="2400">
                <a:solidFill>
                  <a:schemeClr val="dk1"/>
                </a:solidFill>
              </a:rPr>
              <a:t>Most popular calls walk user through the authorization process.</a:t>
            </a:r>
            <a:endParaRPr sz="2400">
              <a:solidFill>
                <a:schemeClr val="dk1"/>
              </a:solidFill>
            </a:endParaRPr>
          </a:p>
        </p:txBody>
      </p:sp>
      <p:sp>
        <p:nvSpPr>
          <p:cNvPr id="885" name="Google Shape;885;p11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The complex web of interactions</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5"/>
          <p:cNvSpPr/>
          <p:nvPr/>
        </p:nvSpPr>
        <p:spPr>
          <a:xfrm>
            <a:off x="4507358" y="-5250"/>
            <a:ext cx="4617600" cy="5154000"/>
          </a:xfrm>
          <a:prstGeom prst="rect">
            <a:avLst/>
          </a:prstGeom>
          <a:solidFill>
            <a:srgbClr val="1C304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Google Shape;891;p115"/>
          <p:cNvSpPr txBox="1"/>
          <p:nvPr>
            <p:ph idx="4294967295" type="body"/>
          </p:nvPr>
        </p:nvSpPr>
        <p:spPr>
          <a:xfrm>
            <a:off x="4507350" y="395650"/>
            <a:ext cx="4617600" cy="4465200"/>
          </a:xfrm>
          <a:prstGeom prst="rect">
            <a:avLst/>
          </a:prstGeom>
        </p:spPr>
        <p:txBody>
          <a:bodyPr anchorCtr="0" anchor="ctr" bIns="91425" lIns="91425" spcFirstLastPara="1" rIns="91425" wrap="square" tIns="91425">
            <a:noAutofit/>
          </a:bodyPr>
          <a:lstStyle/>
          <a:p>
            <a:pPr indent="-342900" lvl="0" marL="457200" rtl="0">
              <a:lnSpc>
                <a:spcPct val="140000"/>
              </a:lnSpc>
              <a:spcBef>
                <a:spcPts val="0"/>
              </a:spcBef>
              <a:spcAft>
                <a:spcPts val="0"/>
              </a:spcAft>
              <a:buClr>
                <a:srgbClr val="FFFFFF"/>
              </a:buClr>
              <a:buSzPts val="1800"/>
              <a:buChar char="●"/>
            </a:pPr>
            <a:r>
              <a:rPr b="1" lang="en">
                <a:solidFill>
                  <a:srgbClr val="FFFFFF"/>
                </a:solidFill>
              </a:rPr>
              <a:t>The travel modernization effort will require standardizing service-level policy.</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The support teams at every level will have greater reliance on the JTR.</a:t>
            </a:r>
            <a:endParaRPr b="1">
              <a:solidFill>
                <a:srgbClr val="FFFFFF"/>
              </a:solidFill>
            </a:endParaRPr>
          </a:p>
          <a:p>
            <a:pPr indent="-342900" lvl="0" marL="457200" rtl="0">
              <a:lnSpc>
                <a:spcPct val="140000"/>
              </a:lnSpc>
              <a:spcBef>
                <a:spcPts val="0"/>
              </a:spcBef>
              <a:spcAft>
                <a:spcPts val="0"/>
              </a:spcAft>
              <a:buClr>
                <a:srgbClr val="FFFFFF"/>
              </a:buClr>
              <a:buSzPts val="1800"/>
              <a:buChar char="●"/>
            </a:pPr>
            <a:r>
              <a:rPr b="1" lang="en">
                <a:solidFill>
                  <a:srgbClr val="FFFFFF"/>
                </a:solidFill>
              </a:rPr>
              <a:t>Creating a web version of the JTR that is easy to update, search, link to glossaries and </a:t>
            </a:r>
            <a:r>
              <a:rPr b="1" lang="en">
                <a:solidFill>
                  <a:srgbClr val="FFFFFF"/>
                </a:solidFill>
              </a:rPr>
              <a:t>external</a:t>
            </a:r>
            <a:r>
              <a:rPr b="1" lang="en">
                <a:solidFill>
                  <a:srgbClr val="FFFFFF"/>
                </a:solidFill>
              </a:rPr>
              <a:t> resources will be critical,</a:t>
            </a:r>
            <a:endParaRPr b="1">
              <a:solidFill>
                <a:srgbClr val="FFFFFF"/>
              </a:solidFill>
            </a:endParaRPr>
          </a:p>
        </p:txBody>
      </p:sp>
      <p:sp>
        <p:nvSpPr>
          <p:cNvPr id="892" name="Google Shape;892;p115"/>
          <p:cNvSpPr txBox="1"/>
          <p:nvPr>
            <p:ph idx="1" type="subTitle"/>
          </p:nvPr>
        </p:nvSpPr>
        <p:spPr>
          <a:xfrm>
            <a:off x="452175" y="1487275"/>
            <a:ext cx="3870300" cy="1952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3000"/>
              <a:t>Major takeaways</a:t>
            </a: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6"/>
          <p:cNvSpPr txBox="1"/>
          <p:nvPr>
            <p:ph idx="1" type="body"/>
          </p:nvPr>
        </p:nvSpPr>
        <p:spPr>
          <a:xfrm>
            <a:off x="344950" y="1062325"/>
            <a:ext cx="3879000" cy="3787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Explore design concepts that reorganize the site’s navigation to prioritize content using the U.S Web Design System.</a:t>
            </a:r>
            <a:endParaRPr sz="1800">
              <a:solidFill>
                <a:schemeClr val="lt1"/>
              </a:solidFill>
            </a:endParaRPr>
          </a:p>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Explore using existing 18F tools to digitize and make the JTR interactive.</a:t>
            </a:r>
            <a:endParaRPr sz="1800">
              <a:solidFill>
                <a:schemeClr val="lt1"/>
              </a:solidFill>
            </a:endParaRPr>
          </a:p>
          <a:p>
            <a:pPr indent="-342900" lvl="0" marL="457200" rtl="0">
              <a:lnSpc>
                <a:spcPct val="100000"/>
              </a:lnSpc>
              <a:spcBef>
                <a:spcPts val="0"/>
              </a:spcBef>
              <a:spcAft>
                <a:spcPts val="0"/>
              </a:spcAft>
              <a:buClr>
                <a:schemeClr val="lt1"/>
              </a:buClr>
              <a:buSzPts val="1800"/>
              <a:buAutoNum type="arabicPeriod"/>
            </a:pPr>
            <a:r>
              <a:rPr lang="en" sz="1800">
                <a:solidFill>
                  <a:schemeClr val="lt1"/>
                </a:solidFill>
              </a:rPr>
              <a:t>Align with DTMO’s strategy on travel support team, technology infrastructure and content strategy.</a:t>
            </a:r>
            <a:endParaRPr sz="1800">
              <a:solidFill>
                <a:schemeClr val="lt1"/>
              </a:solidFill>
            </a:endParaRPr>
          </a:p>
          <a:p>
            <a:pPr indent="0" lvl="0" marL="0" rtl="0">
              <a:lnSpc>
                <a:spcPct val="100000"/>
              </a:lnSpc>
              <a:spcBef>
                <a:spcPts val="0"/>
              </a:spcBef>
              <a:spcAft>
                <a:spcPts val="0"/>
              </a:spcAft>
              <a:buNone/>
            </a:pPr>
            <a:r>
              <a:t/>
            </a:r>
            <a:endParaRPr sz="1800">
              <a:solidFill>
                <a:schemeClr val="lt1"/>
              </a:solidFill>
            </a:endParaRPr>
          </a:p>
          <a:p>
            <a:pPr indent="0" lvl="0" marL="0" rtl="0">
              <a:lnSpc>
                <a:spcPct val="100000"/>
              </a:lnSpc>
              <a:spcBef>
                <a:spcPts val="0"/>
              </a:spcBef>
              <a:spcAft>
                <a:spcPts val="0"/>
              </a:spcAft>
              <a:buNone/>
            </a:pPr>
            <a:r>
              <a:t/>
            </a:r>
            <a:endParaRPr sz="1800">
              <a:solidFill>
                <a:schemeClr val="lt1"/>
              </a:solidFill>
            </a:endParaRPr>
          </a:p>
        </p:txBody>
      </p:sp>
      <p:sp>
        <p:nvSpPr>
          <p:cNvPr id="898" name="Google Shape;898;p116"/>
          <p:cNvSpPr txBox="1"/>
          <p:nvPr>
            <p:ph type="ctrTitle"/>
          </p:nvPr>
        </p:nvSpPr>
        <p:spPr>
          <a:xfrm>
            <a:off x="337658" y="233725"/>
            <a:ext cx="3855900" cy="84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Next Steps</a:t>
            </a:r>
            <a:endParaRPr sz="3000"/>
          </a:p>
        </p:txBody>
      </p:sp>
      <p:pic>
        <p:nvPicPr>
          <p:cNvPr id="899" name="Google Shape;899;p116"/>
          <p:cNvPicPr preferRelativeResize="0"/>
          <p:nvPr/>
        </p:nvPicPr>
        <p:blipFill rotWithShape="1">
          <a:blip r:embed="rId3">
            <a:alphaModFix/>
          </a:blip>
          <a:srcRect b="0" l="29128" r="0" t="0"/>
          <a:stretch/>
        </p:blipFill>
        <p:spPr>
          <a:xfrm>
            <a:off x="4563324" y="-25325"/>
            <a:ext cx="4942798" cy="52307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1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Explore design concepts that reorganize the site’s navigation to prioritize content using the U.S Web Design System.</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1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Explore using</a:t>
            </a:r>
            <a:r>
              <a:rPr lang="en"/>
              <a:t> existing 18F tools (Federalist/eRegs) to digitize and make the JTR </a:t>
            </a:r>
            <a:r>
              <a:rPr lang="en"/>
              <a:t>searchable</a:t>
            </a:r>
            <a:r>
              <a:rPr lang="en"/>
              <a:t> and interactive.</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1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Align with DTMO’s strategy on travel support team and technology.</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2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7200">
                <a:solidFill>
                  <a:srgbClr val="1C304A"/>
                </a:solidFill>
              </a:rPr>
              <a:t>Thank you!</a:t>
            </a:r>
            <a:endParaRPr sz="7200">
              <a:solidFill>
                <a:srgbClr val="1C304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Google Shape;618;p76"/>
          <p:cNvPicPr preferRelativeResize="0"/>
          <p:nvPr/>
        </p:nvPicPr>
        <p:blipFill>
          <a:blip r:embed="rId3">
            <a:alphaModFix/>
          </a:blip>
          <a:stretch>
            <a:fillRect/>
          </a:stretch>
        </p:blipFill>
        <p:spPr>
          <a:xfrm>
            <a:off x="4571300" y="1441525"/>
            <a:ext cx="4173050" cy="1916300"/>
          </a:xfrm>
          <a:prstGeom prst="rect">
            <a:avLst/>
          </a:prstGeom>
          <a:noFill/>
          <a:ln>
            <a:noFill/>
          </a:ln>
        </p:spPr>
      </p:pic>
      <p:pic>
        <p:nvPicPr>
          <p:cNvPr id="619" name="Google Shape;619;p76"/>
          <p:cNvPicPr preferRelativeResize="0"/>
          <p:nvPr/>
        </p:nvPicPr>
        <p:blipFill>
          <a:blip r:embed="rId4">
            <a:alphaModFix/>
          </a:blip>
          <a:stretch>
            <a:fillRect/>
          </a:stretch>
        </p:blipFill>
        <p:spPr>
          <a:xfrm>
            <a:off x="381000" y="1441525"/>
            <a:ext cx="4134674" cy="1916300"/>
          </a:xfrm>
          <a:prstGeom prst="rect">
            <a:avLst/>
          </a:prstGeom>
          <a:noFill/>
          <a:ln>
            <a:noFill/>
          </a:ln>
        </p:spPr>
      </p:pic>
      <p:sp>
        <p:nvSpPr>
          <p:cNvPr id="620" name="Google Shape;620;p7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600"/>
              <a:t>Engagement Timeline</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77"/>
          <p:cNvSpPr txBox="1"/>
          <p:nvPr>
            <p:ph type="ctrTitle"/>
          </p:nvPr>
        </p:nvSpPr>
        <p:spPr>
          <a:xfrm>
            <a:off x="636650" y="536207"/>
            <a:ext cx="7386600" cy="373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3000"/>
              <a:t>Kickoff Summary</a:t>
            </a:r>
            <a:endParaRPr sz="3000"/>
          </a:p>
        </p:txBody>
      </p:sp>
      <p:pic>
        <p:nvPicPr>
          <p:cNvPr id="626" name="Google Shape;626;p77"/>
          <p:cNvPicPr preferRelativeResize="0"/>
          <p:nvPr/>
        </p:nvPicPr>
        <p:blipFill>
          <a:blip r:embed="rId3">
            <a:alphaModFix/>
          </a:blip>
          <a:stretch>
            <a:fillRect/>
          </a:stretch>
        </p:blipFill>
        <p:spPr>
          <a:xfrm>
            <a:off x="4154256" y="705300"/>
            <a:ext cx="4830816" cy="373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78"/>
          <p:cNvSpPr txBox="1"/>
          <p:nvPr>
            <p:ph type="ctrTitle"/>
          </p:nvPr>
        </p:nvSpPr>
        <p:spPr>
          <a:xfrm>
            <a:off x="712850" y="993401"/>
            <a:ext cx="7386600" cy="3081600"/>
          </a:xfrm>
          <a:prstGeom prst="rect">
            <a:avLst/>
          </a:prstGeom>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rgbClr val="046B99"/>
                </a:solidFill>
                <a:latin typeface="Arial"/>
                <a:ea typeface="Arial"/>
                <a:cs typeface="Arial"/>
                <a:sym typeface="Arial"/>
              </a:rPr>
              <a:t>The Problem</a:t>
            </a:r>
            <a:endParaRPr b="0" sz="1800">
              <a:latin typeface="Arial"/>
              <a:ea typeface="Arial"/>
              <a:cs typeface="Arial"/>
              <a:sym typeface="Arial"/>
            </a:endParaRPr>
          </a:p>
          <a:p>
            <a:pPr indent="-342900" lvl="0" marL="457200" rtl="0">
              <a:lnSpc>
                <a:spcPct val="115000"/>
              </a:lnSpc>
              <a:spcBef>
                <a:spcPts val="1600"/>
              </a:spcBef>
              <a:spcAft>
                <a:spcPts val="0"/>
              </a:spcAft>
              <a:buSzPts val="1800"/>
              <a:buFont typeface="Arial"/>
              <a:buChar char="●"/>
            </a:pPr>
            <a:r>
              <a:rPr b="0" lang="en" sz="1800">
                <a:latin typeface="Arial"/>
                <a:ea typeface="Arial"/>
                <a:cs typeface="Arial"/>
                <a:sym typeface="Arial"/>
              </a:rPr>
              <a:t>Users find it difficult to get the information they need from the DTMO website, especially since search does not work well, information on website can be out of date, and often buried inside PDFs.</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Lack of user analytics means there is limited understanding of how audiences use the site.</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Updating the content on the website is cumbersome.</a:t>
            </a:r>
            <a:endParaRPr b="0" sz="1800">
              <a:latin typeface="Arial"/>
              <a:ea typeface="Arial"/>
              <a:cs typeface="Arial"/>
              <a:sym typeface="Arial"/>
            </a:endParaRPr>
          </a:p>
          <a:p>
            <a:pPr indent="-342900" lvl="0" marL="457200" rtl="0">
              <a:lnSpc>
                <a:spcPct val="115000"/>
              </a:lnSpc>
              <a:spcBef>
                <a:spcPts val="0"/>
              </a:spcBef>
              <a:spcAft>
                <a:spcPts val="0"/>
              </a:spcAft>
              <a:buSzPts val="1800"/>
              <a:buFont typeface="Arial"/>
              <a:buChar char="●"/>
            </a:pPr>
            <a:r>
              <a:rPr b="0" lang="en" sz="1800">
                <a:latin typeface="Arial"/>
                <a:ea typeface="Arial"/>
                <a:cs typeface="Arial"/>
                <a:sym typeface="Arial"/>
              </a:rPr>
              <a:t>The website has inconsistent branding and inflexible design.</a:t>
            </a:r>
            <a:endParaRPr b="0" sz="1800">
              <a:latin typeface="Arial"/>
              <a:ea typeface="Arial"/>
              <a:cs typeface="Arial"/>
              <a:sym typeface="Arial"/>
            </a:endParaRPr>
          </a:p>
        </p:txBody>
      </p:sp>
      <p:sp>
        <p:nvSpPr>
          <p:cNvPr id="632" name="Google Shape;632;p7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Kickoff Summary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79"/>
          <p:cNvSpPr txBox="1"/>
          <p:nvPr>
            <p:ph type="ctrTitle"/>
          </p:nvPr>
        </p:nvSpPr>
        <p:spPr>
          <a:xfrm>
            <a:off x="712850" y="841000"/>
            <a:ext cx="7686300" cy="2279100"/>
          </a:xfrm>
          <a:prstGeom prst="rect">
            <a:avLst/>
          </a:prstGeom>
        </p:spPr>
        <p:txBody>
          <a:bodyPr anchorCtr="0" anchor="ctr"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 sz="1800">
                <a:solidFill>
                  <a:srgbClr val="046B99"/>
                </a:solidFill>
                <a:latin typeface="Arial"/>
                <a:ea typeface="Arial"/>
                <a:cs typeface="Arial"/>
                <a:sym typeface="Arial"/>
              </a:rPr>
              <a:t>Opportunities</a:t>
            </a:r>
            <a:endParaRPr b="0" sz="1800">
              <a:latin typeface="Arial"/>
              <a:ea typeface="Arial"/>
              <a:cs typeface="Arial"/>
              <a:sym typeface="Arial"/>
            </a:endParaRPr>
          </a:p>
          <a:p>
            <a:pPr indent="-342900" lvl="0" marL="457200" rtl="0">
              <a:lnSpc>
                <a:spcPct val="115000"/>
              </a:lnSpc>
              <a:spcBef>
                <a:spcPts val="1600"/>
              </a:spcBef>
              <a:spcAft>
                <a:spcPts val="0"/>
              </a:spcAft>
              <a:buClr>
                <a:schemeClr val="dk1"/>
              </a:buClr>
              <a:buSzPts val="1800"/>
              <a:buFont typeface="Arial"/>
              <a:buChar char="●"/>
            </a:pPr>
            <a:r>
              <a:rPr b="0" lang="en" sz="1800">
                <a:latin typeface="Arial"/>
                <a:ea typeface="Arial"/>
                <a:cs typeface="Arial"/>
                <a:sym typeface="Arial"/>
              </a:rPr>
              <a:t>Making it easy for DTMO staff to update the website.</a:t>
            </a:r>
            <a:endParaRPr b="0" sz="1800">
              <a:latin typeface="Arial"/>
              <a:ea typeface="Arial"/>
              <a:cs typeface="Arial"/>
              <a:sym typeface="Arial"/>
            </a:endParaRPr>
          </a:p>
          <a:p>
            <a:pPr indent="-342900" lvl="0" marL="457200" rtl="0">
              <a:lnSpc>
                <a:spcPct val="115000"/>
              </a:lnSpc>
              <a:spcBef>
                <a:spcPts val="0"/>
              </a:spcBef>
              <a:spcAft>
                <a:spcPts val="0"/>
              </a:spcAft>
              <a:buClr>
                <a:schemeClr val="dk1"/>
              </a:buClr>
              <a:buSzPts val="1800"/>
              <a:buFont typeface="Arial"/>
              <a:buChar char="●"/>
            </a:pPr>
            <a:r>
              <a:rPr b="0" lang="en" sz="1800">
                <a:latin typeface="Arial"/>
                <a:ea typeface="Arial"/>
                <a:cs typeface="Arial"/>
                <a:sym typeface="Arial"/>
              </a:rPr>
              <a:t>Using site analytics to help identify problems and improve the DTMO  website.</a:t>
            </a:r>
            <a:endParaRPr b="0" sz="1800">
              <a:latin typeface="Arial"/>
              <a:ea typeface="Arial"/>
              <a:cs typeface="Arial"/>
              <a:sym typeface="Arial"/>
            </a:endParaRPr>
          </a:p>
          <a:p>
            <a:pPr indent="-342900" lvl="0" marL="457200" rtl="0">
              <a:lnSpc>
                <a:spcPct val="115000"/>
              </a:lnSpc>
              <a:spcBef>
                <a:spcPts val="0"/>
              </a:spcBef>
              <a:spcAft>
                <a:spcPts val="0"/>
              </a:spcAft>
              <a:buClr>
                <a:schemeClr val="dk1"/>
              </a:buClr>
              <a:buSzPts val="1800"/>
              <a:buFont typeface="Arial"/>
              <a:buChar char="●"/>
            </a:pPr>
            <a:r>
              <a:rPr b="0" lang="en" sz="1800">
                <a:latin typeface="Arial"/>
                <a:ea typeface="Arial"/>
                <a:cs typeface="Arial"/>
                <a:sym typeface="Arial"/>
              </a:rPr>
              <a:t>Providing DTMO users with a web-based version of the JTR .</a:t>
            </a:r>
            <a:endParaRPr b="0" sz="1800">
              <a:latin typeface="Arial"/>
              <a:ea typeface="Arial"/>
              <a:cs typeface="Arial"/>
              <a:sym typeface="Arial"/>
            </a:endParaRPr>
          </a:p>
        </p:txBody>
      </p:sp>
      <p:sp>
        <p:nvSpPr>
          <p:cNvPr id="638" name="Google Shape;638;p7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Kickoff Summary</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0"/>
          <p:cNvSpPr txBox="1"/>
          <p:nvPr>
            <p:ph type="ctrTitle"/>
          </p:nvPr>
        </p:nvSpPr>
        <p:spPr>
          <a:xfrm>
            <a:off x="712850" y="536201"/>
            <a:ext cx="7386600" cy="33300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b="0" sz="18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b="0" sz="18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800">
                <a:solidFill>
                  <a:srgbClr val="046B99"/>
                </a:solidFill>
                <a:latin typeface="Arial"/>
                <a:ea typeface="Arial"/>
                <a:cs typeface="Arial"/>
                <a:sym typeface="Arial"/>
              </a:rPr>
              <a:t>Measuring success</a:t>
            </a:r>
            <a:endParaRPr sz="1800">
              <a:latin typeface="Arial"/>
              <a:ea typeface="Arial"/>
              <a:cs typeface="Arial"/>
              <a:sym typeface="Arial"/>
            </a:endParaRPr>
          </a:p>
          <a:p>
            <a:pPr indent="-342900" lvl="0" marL="457200" rtl="0">
              <a:lnSpc>
                <a:spcPct val="115000"/>
              </a:lnSpc>
              <a:spcBef>
                <a:spcPts val="1600"/>
              </a:spcBef>
              <a:spcAft>
                <a:spcPts val="0"/>
              </a:spcAft>
              <a:buClr>
                <a:schemeClr val="dk1"/>
              </a:buClr>
              <a:buSzPts val="1800"/>
              <a:buFont typeface="Arial"/>
              <a:buChar char="●"/>
            </a:pPr>
            <a:r>
              <a:rPr b="0" lang="en" sz="1800">
                <a:latin typeface="Arial"/>
                <a:ea typeface="Arial"/>
                <a:cs typeface="Arial"/>
                <a:sym typeface="Arial"/>
              </a:rPr>
              <a:t>Increasing c</a:t>
            </a:r>
            <a:r>
              <a:rPr b="0" lang="en" sz="1800">
                <a:latin typeface="Arial"/>
                <a:ea typeface="Arial"/>
                <a:cs typeface="Arial"/>
                <a:sym typeface="Arial"/>
              </a:rPr>
              <a:t>ustomer satisfaction and tracking progress by reducing complaints and phone calls.</a:t>
            </a:r>
            <a:endParaRPr b="0" sz="1800">
              <a:latin typeface="Arial"/>
              <a:ea typeface="Arial"/>
              <a:cs typeface="Arial"/>
              <a:sym typeface="Arial"/>
            </a:endParaRPr>
          </a:p>
          <a:p>
            <a:pPr indent="-342900" lvl="0" marL="457200" rtl="0">
              <a:lnSpc>
                <a:spcPct val="115000"/>
              </a:lnSpc>
              <a:spcBef>
                <a:spcPts val="0"/>
              </a:spcBef>
              <a:spcAft>
                <a:spcPts val="0"/>
              </a:spcAft>
              <a:buClr>
                <a:schemeClr val="dk1"/>
              </a:buClr>
              <a:buSzPts val="1800"/>
              <a:buFont typeface="Arial"/>
              <a:buChar char="●"/>
            </a:pPr>
            <a:r>
              <a:rPr b="0" lang="en" sz="1800">
                <a:latin typeface="Arial"/>
                <a:ea typeface="Arial"/>
                <a:cs typeface="Arial"/>
                <a:sym typeface="Arial"/>
              </a:rPr>
              <a:t>Requiring less time to update website.</a:t>
            </a:r>
            <a:endParaRPr b="0" sz="18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0" sz="18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800">
                <a:solidFill>
                  <a:srgbClr val="046B99"/>
                </a:solidFill>
                <a:latin typeface="Arial"/>
                <a:ea typeface="Arial"/>
                <a:cs typeface="Arial"/>
                <a:sym typeface="Arial"/>
              </a:rPr>
              <a:t>Fears and concerns</a:t>
            </a:r>
            <a:endParaRPr sz="1800">
              <a:latin typeface="Arial"/>
              <a:ea typeface="Arial"/>
              <a:cs typeface="Arial"/>
              <a:sym typeface="Arial"/>
            </a:endParaRPr>
          </a:p>
          <a:p>
            <a:pPr indent="-342900" lvl="0" marL="457200" rtl="0">
              <a:lnSpc>
                <a:spcPct val="115000"/>
              </a:lnSpc>
              <a:spcBef>
                <a:spcPts val="1600"/>
              </a:spcBef>
              <a:spcAft>
                <a:spcPts val="0"/>
              </a:spcAft>
              <a:buClr>
                <a:schemeClr val="dk1"/>
              </a:buClr>
              <a:buSzPts val="1800"/>
              <a:buFont typeface="Arial"/>
              <a:buChar char="●"/>
            </a:pPr>
            <a:r>
              <a:rPr b="0" lang="en" sz="1800">
                <a:latin typeface="Arial"/>
                <a:ea typeface="Arial"/>
                <a:cs typeface="Arial"/>
                <a:sym typeface="Arial"/>
              </a:rPr>
              <a:t>Limited resources to accomplish a lot.</a:t>
            </a:r>
            <a:endParaRPr b="0" sz="1800">
              <a:latin typeface="Arial"/>
              <a:ea typeface="Arial"/>
              <a:cs typeface="Arial"/>
              <a:sym typeface="Arial"/>
            </a:endParaRPr>
          </a:p>
          <a:p>
            <a:pPr indent="-342900" lvl="0" marL="457200" rtl="0">
              <a:lnSpc>
                <a:spcPct val="115000"/>
              </a:lnSpc>
              <a:spcBef>
                <a:spcPts val="0"/>
              </a:spcBef>
              <a:spcAft>
                <a:spcPts val="0"/>
              </a:spcAft>
              <a:buClr>
                <a:schemeClr val="dk1"/>
              </a:buClr>
              <a:buSzPts val="1800"/>
              <a:buFont typeface="Arial"/>
              <a:buChar char="●"/>
            </a:pPr>
            <a:r>
              <a:rPr b="0" lang="en" sz="1800">
                <a:latin typeface="Arial"/>
                <a:ea typeface="Arial"/>
                <a:cs typeface="Arial"/>
                <a:sym typeface="Arial"/>
              </a:rPr>
              <a:t>Concerns in scoping this effort.</a:t>
            </a:r>
            <a:endParaRPr b="0" sz="1800">
              <a:latin typeface="Arial"/>
              <a:ea typeface="Arial"/>
              <a:cs typeface="Arial"/>
              <a:sym typeface="Arial"/>
            </a:endParaRPr>
          </a:p>
          <a:p>
            <a:pPr indent="0" lvl="0" marL="0" rtl="0">
              <a:lnSpc>
                <a:spcPct val="115000"/>
              </a:lnSpc>
              <a:spcBef>
                <a:spcPts val="0"/>
              </a:spcBef>
              <a:spcAft>
                <a:spcPts val="0"/>
              </a:spcAft>
              <a:buNone/>
            </a:pPr>
            <a:r>
              <a:t/>
            </a:r>
            <a:endParaRPr b="0" sz="1800">
              <a:latin typeface="Arial"/>
              <a:ea typeface="Arial"/>
              <a:cs typeface="Arial"/>
              <a:sym typeface="Arial"/>
            </a:endParaRPr>
          </a:p>
        </p:txBody>
      </p:sp>
      <p:sp>
        <p:nvSpPr>
          <p:cNvPr id="644" name="Google Shape;644;p80"/>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Kickoff Summary</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